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396" r:id="rId5"/>
    <p:sldId id="425" r:id="rId7"/>
    <p:sldId id="356" r:id="rId8"/>
    <p:sldId id="427" r:id="rId9"/>
    <p:sldId id="317" r:id="rId10"/>
    <p:sldId id="322" r:id="rId11"/>
    <p:sldId id="428" r:id="rId12"/>
    <p:sldId id="355" r:id="rId13"/>
    <p:sldId id="321" r:id="rId14"/>
    <p:sldId id="331" r:id="rId15"/>
    <p:sldId id="328" r:id="rId16"/>
    <p:sldId id="457" r:id="rId17"/>
    <p:sldId id="458" r:id="rId18"/>
    <p:sldId id="343" r:id="rId19"/>
    <p:sldId id="344" r:id="rId20"/>
    <p:sldId id="460" r:id="rId21"/>
    <p:sldId id="463" r:id="rId22"/>
    <p:sldId id="465" r:id="rId23"/>
    <p:sldId id="462" r:id="rId24"/>
    <p:sldId id="4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7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ChangeArrowheads="1" noTextEdit="1"/>
          </p:cNvSpPr>
          <p:nvPr>
            <p:ph type="sldImg"/>
          </p:nvPr>
        </p:nvSpPr>
        <p:spPr/>
      </p:sp>
      <p:sp>
        <p:nvSpPr>
          <p:cNvPr id="33997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cs typeface="Arial" panose="020B0604020202020204" pitchFamily="34" charset="0"/>
            </a:endParaRPr>
          </a:p>
        </p:txBody>
      </p:sp>
      <p:sp>
        <p:nvSpPr>
          <p:cNvPr id="33997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hangingPunct="1"/>
            <a:fld id="{5E42BC4A-1EBF-45EA-AF8C-2ABDDC30BA19}" type="slidenum">
              <a:rPr lang="en-US" altLang="vi-VN" sz="1200" b="0">
                <a:solidFill>
                  <a:srgbClr val="000000"/>
                </a:solidFill>
                <a:latin typeface="Calibri" panose="020F0502020204030204" pitchFamily="34" charset="0"/>
              </a:rPr>
            </a:fld>
            <a:endParaRPr lang="en-US" altLang="vi-VN" sz="1200" b="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1.xml"/><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6.jpeg"/><Relationship Id="rId3" Type="http://schemas.openxmlformats.org/officeDocument/2006/relationships/tags" Target="../tags/tag2.xml"/><Relationship Id="rId2" Type="http://schemas.openxmlformats.org/officeDocument/2006/relationships/image" Target="../media/image15.emf"/><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1244834" y="2200947"/>
            <a:ext cx="9548261" cy="4499973"/>
          </a:xfrm>
          <a:prstGeom prst="rect">
            <a:avLst/>
          </a:prstGeom>
        </p:spPr>
      </p:pic>
      <p:pic>
        <p:nvPicPr>
          <p:cNvPr id="5" name="Picture 4" descr="cloud.png"/>
          <p:cNvPicPr>
            <a:picLocks noChangeAspect="1"/>
          </p:cNvPicPr>
          <p:nvPr/>
        </p:nvPicPr>
        <p:blipFill>
          <a:blip r:embed="rId2" cstate="print"/>
          <a:stretch>
            <a:fillRect/>
          </a:stretch>
        </p:blipFill>
        <p:spPr>
          <a:xfrm>
            <a:off x="3809808" y="3690198"/>
            <a:ext cx="4572383" cy="2636084"/>
          </a:xfrm>
          <a:prstGeom prst="rect">
            <a:avLst/>
          </a:prstGeom>
        </p:spPr>
      </p:pic>
      <p:grpSp>
        <p:nvGrpSpPr>
          <p:cNvPr id="3" name="组合 2"/>
          <p:cNvGrpSpPr/>
          <p:nvPr/>
        </p:nvGrpSpPr>
        <p:grpSpPr>
          <a:xfrm>
            <a:off x="4437744" y="3382954"/>
            <a:ext cx="3328128" cy="2117"/>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114679" y="2494051"/>
            <a:ext cx="1943504" cy="830997"/>
          </a:xfrm>
          <a:prstGeom prst="rect">
            <a:avLst/>
          </a:prstGeom>
          <a:noFill/>
        </p:spPr>
        <p:txBody>
          <a:bodyPr wrap="square" rtlCol="0">
            <a:spAutoFit/>
          </a:bodyPr>
          <a:lstStyle/>
          <a:p>
            <a:pPr algn="ctr"/>
            <a:endParaRPr lang="en-US" sz="4800" b="1" i="1">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35155" y="4549877"/>
            <a:ext cx="3567267"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400" b="1" i="1">
                <a:solidFill>
                  <a:schemeClr val="accent4"/>
                </a:solidFill>
                <a:effectLst/>
                <a:latin typeface="Times New Roman" panose="02020603050405020304" pitchFamily="18" charset="0"/>
                <a:cs typeface="Times New Roman" panose="02020603050405020304" pitchFamily="18" charset="0"/>
              </a:rPr>
              <a:t>WELCOME</a:t>
            </a:r>
            <a:endParaRPr lang="en-US" sz="4400" b="1" i="1">
              <a:solidFill>
                <a:schemeClr val="accent4"/>
              </a:solidFill>
              <a:effectLst/>
              <a:latin typeface="Times New Roman" panose="02020603050405020304" pitchFamily="18" charset="0"/>
              <a:cs typeface="Times New Roman" panose="02020603050405020304" pitchFamily="18" charset="0"/>
            </a:endParaRPr>
          </a:p>
        </p:txBody>
      </p:sp>
      <p:pic>
        <p:nvPicPr>
          <p:cNvPr id="9" name="图片 17"/>
          <p:cNvPicPr>
            <a:picLocks noChangeAspect="1"/>
          </p:cNvPicPr>
          <p:nvPr/>
        </p:nvPicPr>
        <p:blipFill>
          <a:blip r:embed="rId3"/>
          <a:stretch>
            <a:fillRect/>
          </a:stretch>
        </p:blipFill>
        <p:spPr>
          <a:xfrm>
            <a:off x="1" y="279400"/>
            <a:ext cx="755969" cy="772227"/>
          </a:xfrm>
          <a:prstGeom prst="rect">
            <a:avLst/>
          </a:prstGeom>
        </p:spPr>
      </p:pic>
      <p:sp>
        <p:nvSpPr>
          <p:cNvPr id="2" name="Rectangle 1"/>
          <p:cNvSpPr/>
          <p:nvPr/>
        </p:nvSpPr>
        <p:spPr>
          <a:xfrm>
            <a:off x="1714819" y="279400"/>
            <a:ext cx="8609965" cy="2030095"/>
          </a:xfrm>
          <a:prstGeom prst="rect">
            <a:avLst/>
          </a:prstGeom>
          <a:noFill/>
        </p:spPr>
        <p:txBody>
          <a:bodyPr wrap="non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TRƯỜNG THCS VÂN ĐỒN</a:t>
            </a:r>
            <a:endPar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TỔ: SỬ - ĐỊA – GDCD</a:t>
            </a:r>
            <a:endPar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MÔN: GDCD 6</a:t>
            </a:r>
            <a:endPar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5259" y="0"/>
            <a:ext cx="12308839" cy="6858000"/>
          </a:xfrm>
          <a:prstGeom prst="rect">
            <a:avLst/>
          </a:prstGeom>
        </p:spPr>
      </p:pic>
      <p:sp>
        <p:nvSpPr>
          <p:cNvPr id="6" name="Rectangle: Rounded Corners 1"/>
          <p:cNvSpPr/>
          <p:nvPr/>
        </p:nvSpPr>
        <p:spPr>
          <a:xfrm>
            <a:off x="2652048" y="18472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36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CÂU HỎI  </a:t>
            </a:r>
            <a:endParaRPr lang="en-US" sz="36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6098540" y="1485265"/>
            <a:ext cx="2661285" cy="24638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474980" y="1894205"/>
            <a:ext cx="4063365" cy="206502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prstClr val="black"/>
                </a:solidFill>
                <a:latin typeface="SVN-Vanilla Daisy Pro" panose="00000500000000000000" pitchFamily="2" charset="0"/>
                <a:cs typeface="Times" panose="02020603050405020304" pitchFamily="18" charset="0"/>
              </a:rPr>
              <a:t>1</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Cô</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giáo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cùng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bạn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có</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những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việc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như</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thế</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nào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Trà</a:t>
            </a:r>
            <a:r>
              <a:rPr lang="vi-VN"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4751705" y="1871345"/>
            <a:ext cx="3475355" cy="211074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Times New Roman" panose="02020603050405020304" pitchFamily="18" charset="0"/>
                <a:cs typeface="Times New Roman" panose="02020603050405020304" pitchFamily="18" charset="0"/>
              </a:rPr>
              <a:t>Những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việc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đó</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lại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điều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p:cNvSpPr/>
          <p:nvPr/>
        </p:nvSpPr>
        <p:spPr>
          <a:xfrm>
            <a:off x="4747896" y="4740852"/>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p:cNvSpPr/>
          <p:nvPr/>
        </p:nvSpPr>
        <p:spPr>
          <a:xfrm>
            <a:off x="8386445" y="4629785"/>
            <a:ext cx="3332480" cy="20110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p:cNvCxnSpPr/>
          <p:nvPr/>
        </p:nvCxnSpPr>
        <p:spPr>
          <a:xfrm flipH="1">
            <a:off x="3951605" y="1485265"/>
            <a:ext cx="2345690" cy="32131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18555" y="1536065"/>
            <a:ext cx="81915" cy="49657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p:cNvSpPr/>
          <p:nvPr/>
        </p:nvSpPr>
        <p:spPr>
          <a:xfrm>
            <a:off x="8672195" y="1678305"/>
            <a:ext cx="3310255" cy="2651125"/>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800" b="1" dirty="0">
                <a:solidFill>
                  <a:prstClr val="black"/>
                </a:solidFill>
                <a:latin typeface="SVN-Vanilla Daisy Pro" panose="00000500000000000000" pitchFamily="2" charset="0"/>
                <a:cs typeface="Times" panose="02020603050405020304" pitchFamily="18" charset="0"/>
              </a:rPr>
              <a:t>3. </a:t>
            </a:r>
            <a:r>
              <a:rPr lang="en-US" sz="2800" b="1" dirty="0">
                <a:solidFill>
                  <a:prstClr val="black"/>
                </a:solidFill>
                <a:latin typeface="Times New Roman" panose="02020603050405020304" pitchFamily="18" charset="0"/>
                <a:cs typeface="Times New Roman" panose="02020603050405020304" pitchFamily="18" charset="0"/>
              </a:rPr>
              <a:t>Theo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như</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thế</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nào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yêu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thương</a:t>
            </a:r>
            <a:r>
              <a:rPr lang="en-US" sz="2800" b="1" dirty="0">
                <a:solidFill>
                  <a:prstClr val="black"/>
                </a:solidFill>
                <a:latin typeface="Times New Roman" panose="02020603050405020304" pitchFamily="18" charset="0"/>
                <a:cs typeface="Times New Roman" panose="02020603050405020304" pitchFamily="18" charset="0"/>
              </a:rPr>
              <a:t> con </a:t>
            </a:r>
            <a:r>
              <a:rPr lang="en-US" sz="2800" b="1" dirty="0" err="1">
                <a:solidFill>
                  <a:prstClr val="black"/>
                </a:solidFill>
                <a:latin typeface="Times New Roman" panose="02020603050405020304" pitchFamily="18" charset="0"/>
                <a:cs typeface="Times New Roman" panose="02020603050405020304" pitchFamily="18" charset="0"/>
              </a:rPr>
              <a:t>người và nó mang lại cho chúng ta điều gì trong cuộc sống?</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1" grpId="0" animBg="1"/>
      <p:bldP spid="12" grpId="0" bldLvl="0" animBg="1"/>
      <p:bldP spid="13" grpId="0" bldLvl="0" animBg="1"/>
      <p:bldP spid="1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959" y="6904"/>
            <a:ext cx="12308839" cy="6858000"/>
          </a:xfrm>
          <a:prstGeom prst="rect">
            <a:avLst/>
          </a:prstGeom>
        </p:spPr>
      </p:pic>
      <p:sp>
        <p:nvSpPr>
          <p:cNvPr id="6" name="Rectangle: Rounded Corners 1"/>
          <p:cNvSpPr/>
          <p:nvPr/>
        </p:nvSpPr>
        <p:spPr>
          <a:xfrm>
            <a:off x="2773333" y="184728"/>
            <a:ext cx="6888480" cy="1300480"/>
          </a:xfrm>
          <a:prstGeom prst="roundRect">
            <a:avLst/>
          </a:prstGeom>
          <a:solidFill>
            <a:schemeClr val="bg2"/>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57900" y="2186247"/>
            <a:ext cx="3822412" cy="177292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prstClr val="black"/>
                </a:solidFill>
                <a:latin typeface="Times New Roman" panose="02020603050405020304" pitchFamily="18" charset="0"/>
                <a:cs typeface="Times New Roman" panose="02020603050405020304" pitchFamily="18" charset="0"/>
              </a:rPr>
              <a:t>1. </a:t>
            </a:r>
            <a:r>
              <a:rPr lang="en-US" sz="2400" b="1" dirty="0" err="1">
                <a:solidFill>
                  <a:prstClr val="black"/>
                </a:solidFill>
                <a:latin typeface="Times New Roman" panose="02020603050405020304" pitchFamily="18" charset="0"/>
                <a:cs typeface="Times New Roman" panose="02020603050405020304" pitchFamily="18" charset="0"/>
              </a:rPr>
              <a:t>Cô</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giáo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cùng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bạn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có</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những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tình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cảm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việc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làm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như</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thế</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nào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dành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Trà</a:t>
            </a:r>
            <a:r>
              <a:rPr lang="vi-VN" sz="2400" b="1"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4752628" y="2206569"/>
            <a:ext cx="3183889" cy="1778000"/>
          </a:xfrm>
          <a:prstGeom prst="roundRect">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dirty="0">
                <a:solidFill>
                  <a:schemeClr val="bg1"/>
                </a:solidFill>
                <a:latin typeface="Times New Roman" panose="02020603050405020304" pitchFamily="18" charset="0"/>
                <a:cs typeface="Times New Roman" panose="02020603050405020304" pitchFamily="18" charset="0"/>
              </a:rPr>
              <a:t>2. </a:t>
            </a:r>
            <a:r>
              <a:rPr lang="en-US" sz="2400" b="1" dirty="0" err="1">
                <a:solidFill>
                  <a:schemeClr val="bg1"/>
                </a:solidFill>
                <a:latin typeface="Times New Roman" panose="02020603050405020304" pitchFamily="18" charset="0"/>
                <a:cs typeface="Times New Roman" panose="02020603050405020304" pitchFamily="18" charset="0"/>
              </a:rPr>
              <a:t>Những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cảm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việc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điều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Rounded Corners 16"/>
          <p:cNvSpPr/>
          <p:nvPr/>
        </p:nvSpPr>
        <p:spPr>
          <a:xfrm>
            <a:off x="8339107" y="2216728"/>
            <a:ext cx="3427731" cy="180848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prstClr val="black"/>
                </a:solidFill>
                <a:latin typeface="Times New Roman" panose="02020603050405020304" pitchFamily="18" charset="0"/>
                <a:cs typeface="Times New Roman" panose="02020603050405020304" pitchFamily="18" charset="0"/>
              </a:rPr>
              <a:t>3. </a:t>
            </a:r>
            <a:r>
              <a:rPr lang="vi-VN" sz="2400" b="1" dirty="0">
                <a:solidFill>
                  <a:prstClr val="black"/>
                </a:solidFill>
                <a:latin typeface="Times New Roman" panose="02020603050405020304" pitchFamily="18" charset="0"/>
                <a:cs typeface="Times New Roman" panose="02020603050405020304" pitchFamily="18" charset="0"/>
              </a:rPr>
              <a:t>Theo em, th</a:t>
            </a:r>
            <a:r>
              <a:rPr lang="en-US" sz="2400" b="1" dirty="0">
                <a:solidFill>
                  <a:prstClr val="black"/>
                </a:solidFill>
                <a:latin typeface="Times New Roman" panose="02020603050405020304" pitchFamily="18" charset="0"/>
                <a:cs typeface="Times New Roman" panose="02020603050405020304" pitchFamily="18" charset="0"/>
              </a:rPr>
              <a:t>ế</a:t>
            </a:r>
            <a:r>
              <a:rPr lang="vi-VN" sz="2400" b="1" dirty="0">
                <a:solidFill>
                  <a:prstClr val="black"/>
                </a:solidFill>
                <a:latin typeface="Times New Roman" panose="02020603050405020304" pitchFamily="18" charset="0"/>
                <a:cs typeface="Times New Roman" panose="02020603050405020304" pitchFamily="18" charset="0"/>
              </a:rPr>
              <a:t> nào là yêu thương con người?</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1" name="Rectangle: Rounded Corners 23"/>
          <p:cNvSpPr/>
          <p:nvPr/>
        </p:nvSpPr>
        <p:spPr>
          <a:xfrm>
            <a:off x="-60151" y="4479636"/>
            <a:ext cx="4551563" cy="23783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latin typeface="Times New Roman" panose="02020603050405020304" pitchFamily="18" charset="0"/>
              <a:cs typeface="Times New Roman" panose="02020603050405020304" pitchFamily="18" charset="0"/>
            </a:endParaRPr>
          </a:p>
        </p:txBody>
      </p:sp>
      <p:sp>
        <p:nvSpPr>
          <p:cNvPr id="12" name="Rectangle: Rounded Corners 24"/>
          <p:cNvSpPr/>
          <p:nvPr/>
        </p:nvSpPr>
        <p:spPr>
          <a:xfrm>
            <a:off x="4605021" y="4479636"/>
            <a:ext cx="3479452" cy="22721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0500" algn="just">
              <a:spcAft>
                <a:spcPts val="4100"/>
              </a:spcAft>
            </a:pPr>
            <a:r>
              <a:rPr lang="vi-VN"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Trà xúc động nói: “Chính tình yêu thương của các bạn đã giúp mình có </a:t>
            </a:r>
            <a:r>
              <a:rPr lang="vi-VN" sz="2000" b="1" u="sng"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nghị lực vượt qua hoàn cảnh khó khăn</a:t>
            </a:r>
            <a:r>
              <a:rPr lang="vi-VN"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Cảm ơn tình yêu thương của các bạn thật nhiều.”</a:t>
            </a:r>
            <a:endParaRPr lang="vi-VN"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Rounded Corners 25"/>
          <p:cNvSpPr/>
          <p:nvPr/>
        </p:nvSpPr>
        <p:spPr>
          <a:xfrm>
            <a:off x="8386733" y="4479637"/>
            <a:ext cx="3620539" cy="22721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là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nạn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2921"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26091" y="4479636"/>
            <a:ext cx="4431376" cy="2384425"/>
          </a:xfrm>
          <a:prstGeom prst="rect">
            <a:avLst/>
          </a:prstGeom>
        </p:spPr>
        <p:txBody>
          <a:bodyPr wrap="square">
            <a:spAutoFit/>
          </a:bodyPr>
          <a:lstStyle/>
          <a:p>
            <a:pPr lvl="0" algn="just">
              <a:spcAft>
                <a:spcPts val="200"/>
              </a:spcAft>
            </a:pPr>
            <a:r>
              <a:rPr lang="en-US"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C</a:t>
            </a:r>
            <a:r>
              <a:rPr lang="vi-VN"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ô giáo cùng các bạn đưa Trà xuống phòng y tế, sau đó, mượn quần áo để bạn thay cho đỡ lạnh. </a:t>
            </a:r>
            <a:endParaRPr lang="en-US"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endParaRPr>
          </a:p>
          <a:p>
            <a:pPr lvl="0" algn="just">
              <a:spcAft>
                <a:spcPts val="200"/>
              </a:spcAft>
            </a:pPr>
            <a:r>
              <a:rPr lang="en-US"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 </a:t>
            </a:r>
            <a:r>
              <a:rPr lang="vi-VN"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Cả lớp ai c</a:t>
            </a:r>
            <a:r>
              <a:rPr lang="en-US"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ũ</a:t>
            </a:r>
            <a:r>
              <a:rPr lang="vi-VN"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ng thấy thương Trà.</a:t>
            </a:r>
            <a:r>
              <a:rPr lang="vi-VN"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endPar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a:p>
            <a:pPr lvl="0" algn="just">
              <a:spcAft>
                <a:spcPts val="200"/>
              </a:spcAft>
            </a:pP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Cô giáo chủ nhiệm cùng với lớp trưởng thảo luận đưa ra </a:t>
            </a:r>
            <a:r>
              <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ý</a:t>
            </a:r>
            <a:r>
              <a:rPr lang="vi-VN"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kiến: những bạn đi học bằng xe đạp sẽ thay nhau đến đón Trà. </a:t>
            </a:r>
            <a:endPar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a:p>
            <a:pPr lvl="0" indent="0" algn="just">
              <a:spcAft>
                <a:spcPts val="200"/>
              </a:spcAft>
              <a:buFontTx/>
              <a:buNone/>
            </a:pPr>
            <a:r>
              <a:rPr lang="en-US" altLang="vi-VN"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Cả lớp đểu đồng tình hưởng ứng.</a:t>
            </a:r>
            <a:endParaRPr lang="en-US"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bldLvl="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420" y="-309880"/>
            <a:ext cx="12308839" cy="6858000"/>
          </a:xfrm>
          <a:prstGeom prst="rect">
            <a:avLst/>
          </a:prstGeom>
        </p:spPr>
      </p:pic>
      <p:pic>
        <p:nvPicPr>
          <p:cNvPr id="15" name="Shape 57"/>
          <p:cNvPicPr/>
          <p:nvPr/>
        </p:nvPicPr>
        <p:blipFill>
          <a:blip r:embed="rId2"/>
          <a:stretch>
            <a:fillRect/>
          </a:stretch>
        </p:blipFill>
        <p:spPr>
          <a:xfrm>
            <a:off x="217170" y="-309880"/>
            <a:ext cx="6829425" cy="2654935"/>
          </a:xfrm>
          <a:prstGeom prst="rect">
            <a:avLst/>
          </a:prstGeom>
        </p:spPr>
      </p:pic>
      <p:pic>
        <p:nvPicPr>
          <p:cNvPr id="16" name="Shape 59"/>
          <p:cNvPicPr/>
          <p:nvPr/>
        </p:nvPicPr>
        <p:blipFill>
          <a:blip r:embed="rId3"/>
          <a:stretch>
            <a:fillRect/>
          </a:stretch>
        </p:blipFill>
        <p:spPr>
          <a:xfrm>
            <a:off x="7124538" y="-309804"/>
            <a:ext cx="3063691" cy="2401454"/>
          </a:xfrm>
          <a:prstGeom prst="rect">
            <a:avLst/>
          </a:prstGeom>
        </p:spPr>
      </p:pic>
      <p:sp>
        <p:nvSpPr>
          <p:cNvPr id="13" name="Rectangle: Rounded Corners 25"/>
          <p:cNvSpPr/>
          <p:nvPr/>
        </p:nvSpPr>
        <p:spPr>
          <a:xfrm>
            <a:off x="2350770" y="2621280"/>
            <a:ext cx="8328025" cy="400177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600" b="1" i="1" dirty="0">
                <a:gradFill>
                  <a:gsLst>
                    <a:gs pos="0">
                      <a:srgbClr val="14CD68"/>
                    </a:gs>
                    <a:gs pos="100000">
                      <a:srgbClr val="035C7D"/>
                    </a:gs>
                  </a:gsLst>
                  <a:lin scaled="0"/>
                </a:gradFill>
                <a:latin typeface="Times New Roman" panose="02020603050405020304" pitchFamily="18" charset="0"/>
                <a:ea typeface="Times New Roman" panose="02020603050405020304" pitchFamily="18" charset="0"/>
                <a:cs typeface="Times New Roman" panose="02020603050405020304" pitchFamily="18" charset="0"/>
              </a:rPr>
              <a:t>Tình yêu thương con người mang lại cho chúng ta hạnh phúc của cuộc sống, gắn kết con người với con người, tạo động lực rất lớn cho con người phát triển hết khả năng của bản thân.</a:t>
            </a:r>
            <a:endParaRPr lang="en-US" sz="3600" b="1" i="1" dirty="0">
              <a:gradFill>
                <a:gsLst>
                  <a:gs pos="0">
                    <a:srgbClr val="14CD68"/>
                  </a:gs>
                  <a:gs pos="100000">
                    <a:srgbClr val="035C7D"/>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420" y="0"/>
            <a:ext cx="12308839" cy="6858000"/>
          </a:xfrm>
          <a:prstGeom prst="rect">
            <a:avLst/>
          </a:prstGeom>
        </p:spPr>
      </p:pic>
      <p:sp>
        <p:nvSpPr>
          <p:cNvPr id="13" name="Rectangle: Rounded Corners 25"/>
          <p:cNvSpPr/>
          <p:nvPr/>
        </p:nvSpPr>
        <p:spPr>
          <a:xfrm>
            <a:off x="1902460" y="516890"/>
            <a:ext cx="7965440" cy="471297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6"/>
          <p:cNvSpPr txBox="1"/>
          <p:nvPr/>
        </p:nvSpPr>
        <p:spPr>
          <a:xfrm>
            <a:off x="2965450" y="1162050"/>
            <a:ext cx="6385560" cy="3609975"/>
          </a:xfrm>
          <a:prstGeom prst="rect">
            <a:avLst/>
          </a:prstGeom>
          <a:noFill/>
        </p:spPr>
        <p:txBody>
          <a:bodyPr wrap="square" rtlCol="0">
            <a:spAutoFit/>
          </a:bodyPr>
          <a:p>
            <a:pPr algn="just"/>
            <a:r>
              <a:rPr lang="en-US" sz="4400" b="1" baseline="30000">
                <a:solidFill>
                  <a:srgbClr val="FF0000"/>
                </a:solidFill>
                <a:latin typeface="Times New Roman" panose="02020603050405020304" pitchFamily="18" charset="0"/>
                <a:cs typeface="Times New Roman" panose="02020603050405020304" pitchFamily="18" charset="0"/>
              </a:rPr>
              <a:t>I/ Thông tin</a:t>
            </a:r>
            <a:endParaRPr lang="en-US" sz="4400" b="1" baseline="30000">
              <a:solidFill>
                <a:srgbClr val="FF0000"/>
              </a:solidFill>
              <a:latin typeface="Times New Roman" panose="02020603050405020304" pitchFamily="18" charset="0"/>
              <a:cs typeface="Times New Roman" panose="02020603050405020304" pitchFamily="18" charset="0"/>
            </a:endParaRPr>
          </a:p>
          <a:p>
            <a:pPr algn="just"/>
            <a:r>
              <a:rPr lang="en-US" sz="4400" b="1" baseline="30000">
                <a:solidFill>
                  <a:srgbClr val="FF0000"/>
                </a:solidFill>
                <a:latin typeface="Times New Roman" panose="02020603050405020304" pitchFamily="18" charset="0"/>
                <a:cs typeface="Times New Roman" panose="02020603050405020304" pitchFamily="18" charset="0"/>
              </a:rPr>
              <a:t>II/ Nội dung bài học</a:t>
            </a:r>
            <a:endParaRPr lang="en-US" sz="4400" b="1" baseline="30000">
              <a:solidFill>
                <a:srgbClr val="FF0000"/>
              </a:solidFill>
              <a:latin typeface="Times New Roman" panose="02020603050405020304" pitchFamily="18" charset="0"/>
              <a:cs typeface="Times New Roman" panose="02020603050405020304" pitchFamily="18" charset="0"/>
            </a:endParaRPr>
          </a:p>
          <a:p>
            <a:pPr algn="just"/>
            <a:r>
              <a:rPr lang="en-US" sz="4400" b="1" baseline="30000">
                <a:solidFill>
                  <a:srgbClr val="00B050"/>
                </a:solidFill>
                <a:latin typeface="Times New Roman" panose="02020603050405020304" pitchFamily="18" charset="0"/>
                <a:cs typeface="Times New Roman" panose="02020603050405020304" pitchFamily="18" charset="0"/>
              </a:rPr>
              <a:t>1/ Thế nào là yêu thương con người?</a:t>
            </a:r>
            <a:endParaRPr lang="en-US" sz="4400" b="1" baseline="30000">
              <a:solidFill>
                <a:srgbClr val="00B050"/>
              </a:solidFill>
              <a:latin typeface="Times New Roman" panose="02020603050405020304" pitchFamily="18" charset="0"/>
              <a:cs typeface="Times New Roman" panose="02020603050405020304" pitchFamily="18" charset="0"/>
            </a:endParaRPr>
          </a:p>
          <a:p>
            <a:pPr algn="just"/>
            <a:r>
              <a:rPr lang="en-US" sz="4400" baseline="30000">
                <a:latin typeface="Times New Roman" panose="02020603050405020304" pitchFamily="18" charset="0"/>
                <a:cs typeface="Times New Roman" panose="02020603050405020304" pitchFamily="18" charset="0"/>
              </a:rPr>
              <a:t>- Yêu thương con người là quan tâm, giúp đỡ, làm những điều tốt đẹp cho người khác, nhất là những người gặp hoàn cảnh khó khăn, hoạn nạn.</a:t>
            </a:r>
            <a:endParaRPr lang="en-US" sz="4400" baseline="30000">
              <a:latin typeface="Times New Roman" panose="02020603050405020304" pitchFamily="18" charset="0"/>
              <a:cs typeface="Times New Roman" panose="02020603050405020304" pitchFamily="18" charset="0"/>
            </a:endParaRPr>
          </a:p>
          <a:p>
            <a:pPr algn="just"/>
            <a:endParaRPr lang="en-US" sz="4400" baseline="30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p>
            <a:endParaRPr lang="en-US"/>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098" y="20320"/>
            <a:ext cx="12308839" cy="6858000"/>
          </a:xfrm>
          <a:prstGeom prst="rect">
            <a:avLst/>
          </a:prstGeom>
        </p:spPr>
      </p:pic>
      <p:pic>
        <p:nvPicPr>
          <p:cNvPr id="5" name="Shape 61"/>
          <p:cNvPicPr/>
          <p:nvPr/>
        </p:nvPicPr>
        <p:blipFill>
          <a:blip r:embed="rId2"/>
          <a:stretch>
            <a:fillRect/>
          </a:stretch>
        </p:blipFill>
        <p:spPr>
          <a:xfrm>
            <a:off x="867900" y="993775"/>
            <a:ext cx="4101263" cy="2544359"/>
          </a:xfrm>
          <a:prstGeom prst="rect">
            <a:avLst/>
          </a:prstGeom>
        </p:spPr>
      </p:pic>
      <p:pic>
        <p:nvPicPr>
          <p:cNvPr id="6" name="Shape 63"/>
          <p:cNvPicPr/>
          <p:nvPr/>
        </p:nvPicPr>
        <p:blipFill>
          <a:blip r:embed="rId3"/>
          <a:stretch>
            <a:fillRect/>
          </a:stretch>
        </p:blipFill>
        <p:spPr>
          <a:xfrm>
            <a:off x="5395970" y="993775"/>
            <a:ext cx="3951230" cy="2686830"/>
          </a:xfrm>
          <a:prstGeom prst="rect">
            <a:avLst/>
          </a:prstGeom>
        </p:spPr>
      </p:pic>
      <p:pic>
        <p:nvPicPr>
          <p:cNvPr id="7" name="Shape 65"/>
          <p:cNvPicPr/>
          <p:nvPr/>
        </p:nvPicPr>
        <p:blipFill>
          <a:blip r:embed="rId4"/>
          <a:stretch>
            <a:fillRect/>
          </a:stretch>
        </p:blipFill>
        <p:spPr>
          <a:xfrm>
            <a:off x="769217" y="3705990"/>
            <a:ext cx="4467600" cy="3004473"/>
          </a:xfrm>
          <a:prstGeom prst="rect">
            <a:avLst/>
          </a:prstGeom>
        </p:spPr>
      </p:pic>
      <p:pic>
        <p:nvPicPr>
          <p:cNvPr id="8" name="Shape 67"/>
          <p:cNvPicPr/>
          <p:nvPr/>
        </p:nvPicPr>
        <p:blipFill>
          <a:blip r:embed="rId5"/>
          <a:stretch>
            <a:fillRect/>
          </a:stretch>
        </p:blipFill>
        <p:spPr>
          <a:xfrm>
            <a:off x="5395970" y="3657744"/>
            <a:ext cx="3909955" cy="3100964"/>
          </a:xfrm>
          <a:prstGeom prst="rect">
            <a:avLst/>
          </a:prstGeom>
        </p:spPr>
      </p:pic>
      <p:sp>
        <p:nvSpPr>
          <p:cNvPr id="9" name="AutoShape 3"/>
          <p:cNvSpPr>
            <a:spLocks noChangeArrowheads="1"/>
          </p:cNvSpPr>
          <p:nvPr/>
        </p:nvSpPr>
        <p:spPr bwMode="gray">
          <a:xfrm>
            <a:off x="1676400" y="132715"/>
            <a:ext cx="4721225"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CÙNG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9336975" y="1072699"/>
            <a:ext cx="3019823" cy="2008159"/>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9442450" y="2166620"/>
            <a:ext cx="2966085" cy="2037715"/>
          </a:xfrm>
          <a:prstGeom prst="rect">
            <a:avLst/>
          </a:prstGeom>
        </p:spPr>
        <p:txBody>
          <a:bodyPr wrap="square">
            <a:spAutoFit/>
            <a:scene3d>
              <a:camera prst="orthographicFront"/>
              <a:lightRig rig="threePt" dir="t"/>
            </a:scene3d>
          </a:bodyPr>
          <a:lstStyle/>
          <a:p>
            <a:pPr algn="ctr" eaLnBrk="0" fontAlgn="base" hangingPunct="0">
              <a:lnSpc>
                <a:spcPct val="125000"/>
              </a:lnSpc>
              <a:spcBef>
                <a:spcPct val="0"/>
              </a:spcBef>
              <a:spcAft>
                <a:spcPct val="0"/>
              </a:spcAft>
              <a:defRPr/>
            </a:pP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Quan</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sát</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tranh</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và</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trả</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lời</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câu</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hỏi</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hoàn</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thành</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bài</a:t>
            </a:r>
            <a:r>
              <a:rPr lang="en-US" sz="253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a:t>
            </a: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tập</a:t>
            </a:r>
            <a:endPar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endParaRPr>
          </a:p>
          <a:p>
            <a:pPr algn="ctr" eaLnBrk="0" fontAlgn="base" hangingPunct="0">
              <a:lnSpc>
                <a:spcPct val="125000"/>
              </a:lnSpc>
              <a:spcBef>
                <a:spcPct val="0"/>
              </a:spcBef>
              <a:spcAft>
                <a:spcPct val="0"/>
              </a:spcAft>
              <a:defRPr/>
            </a:pPr>
            <a:r>
              <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rPr>
              <a:t> bên dưới</a:t>
            </a:r>
            <a:endParaRPr lang="en-US" sz="2530" b="1"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Unicode MS"/>
              <a:cs typeface="Times New Roman" panose="02020603050405020304" pitchFamily="18" charset="0"/>
            </a:endParaRPr>
          </a:p>
        </p:txBody>
      </p:sp>
      <p:sp>
        <p:nvSpPr>
          <p:cNvPr id="13" name="Rectangle 5"/>
          <p:cNvSpPr>
            <a:spLocks noChangeArrowheads="1"/>
          </p:cNvSpPr>
          <p:nvPr/>
        </p:nvSpPr>
        <p:spPr bwMode="auto">
          <a:xfrm>
            <a:off x="555625" y="203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spAutoFit/>
          </a:bodyPr>
          <a:lstStyle/>
          <a:p>
            <a:endParaRPr lang="en-US"/>
          </a:p>
        </p:txBody>
      </p:sp>
      <p:pic>
        <p:nvPicPr>
          <p:cNvPr id="2" name="Content Placeholder 1"/>
          <p:cNvPicPr>
            <a:picLocks noChangeAspect="1"/>
          </p:cNvPicPr>
          <p:nvPr>
            <p:ph idx="1"/>
          </p:nvPr>
        </p:nvPicPr>
        <p:blipFill>
          <a:blip r:embed="rId6"/>
          <a:stretch>
            <a:fillRect/>
          </a:stretch>
        </p:blipFill>
        <p:spPr>
          <a:xfrm rot="480000">
            <a:off x="9930765" y="4304665"/>
            <a:ext cx="1014095" cy="2183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graphicFrame>
        <p:nvGraphicFramePr>
          <p:cNvPr id="5" name="Content Placeholder 4"/>
          <p:cNvGraphicFramePr>
            <a:graphicFrameLocks noGrp="1"/>
          </p:cNvGraphicFramePr>
          <p:nvPr>
            <p:ph idx="1"/>
          </p:nvPr>
        </p:nvGraphicFramePr>
        <p:xfrm>
          <a:off x="498765" y="637310"/>
          <a:ext cx="10584870" cy="6168966"/>
        </p:xfrm>
        <a:graphic>
          <a:graphicData uri="http://schemas.openxmlformats.org/drawingml/2006/table">
            <a:tbl>
              <a:tblPr firstRow="1" bandRow="1">
                <a:tableStyleId>{5C22544A-7EE6-4342-B048-85BDC9FD1C3A}</a:tableStyleId>
              </a:tblPr>
              <a:tblGrid>
                <a:gridCol w="3528290"/>
                <a:gridCol w="3528290"/>
                <a:gridCol w="3528290"/>
              </a:tblGrid>
              <a:tr h="591185">
                <a:tc>
                  <a:txBody>
                    <a:bodyPr/>
                    <a:lstStyle/>
                    <a:p>
                      <a:pPr algn="ct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ảnh</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           Biểu hiện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      Suy nghĩ và nhận xét</a:t>
                      </a:r>
                      <a:endParaRPr lang="en-US" dirty="0">
                        <a:latin typeface="Times New Roman" panose="02020603050405020304" pitchFamily="18" charset="0"/>
                        <a:cs typeface="Times New Roman" panose="02020603050405020304" pitchFamily="18" charset="0"/>
                      </a:endParaRPr>
                    </a:p>
                  </a:txBody>
                  <a:tcPr/>
                </a:tc>
              </a:tr>
              <a:tr h="1424246">
                <a:tc>
                  <a:txBody>
                    <a:bodyP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r>
              <a:tr h="792480">
                <a:tc>
                  <a:txBody>
                    <a:bodyP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r>
              <a:tr h="792480">
                <a:tc>
                  <a:txBody>
                    <a:bodyP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r>
              <a:tr h="792480">
                <a:tc>
                  <a:txBody>
                    <a:bodyP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r>
            </a:tbl>
          </a:graphicData>
        </a:graphic>
      </p:graphicFrame>
      <p:pic>
        <p:nvPicPr>
          <p:cNvPr id="6" name="Shape 61"/>
          <p:cNvPicPr/>
          <p:nvPr/>
        </p:nvPicPr>
        <p:blipFill>
          <a:blip r:embed="rId2"/>
          <a:stretch>
            <a:fillRect/>
          </a:stretch>
        </p:blipFill>
        <p:spPr>
          <a:xfrm>
            <a:off x="509270" y="1247140"/>
            <a:ext cx="3486150" cy="1394460"/>
          </a:xfrm>
          <a:prstGeom prst="rect">
            <a:avLst/>
          </a:prstGeom>
        </p:spPr>
      </p:pic>
      <p:pic>
        <p:nvPicPr>
          <p:cNvPr id="7" name="Shape 63"/>
          <p:cNvPicPr/>
          <p:nvPr/>
        </p:nvPicPr>
        <p:blipFill>
          <a:blip r:embed="rId3"/>
          <a:stretch>
            <a:fillRect/>
          </a:stretch>
        </p:blipFill>
        <p:spPr>
          <a:xfrm>
            <a:off x="509270" y="2641600"/>
            <a:ext cx="3486150" cy="1602740"/>
          </a:xfrm>
          <a:prstGeom prst="rect">
            <a:avLst/>
          </a:prstGeom>
        </p:spPr>
      </p:pic>
      <p:pic>
        <p:nvPicPr>
          <p:cNvPr id="8" name="Shape 65"/>
          <p:cNvPicPr/>
          <p:nvPr/>
        </p:nvPicPr>
        <p:blipFill>
          <a:blip r:embed="rId4"/>
          <a:stretch>
            <a:fillRect/>
          </a:stretch>
        </p:blipFill>
        <p:spPr>
          <a:xfrm>
            <a:off x="509270" y="4244340"/>
            <a:ext cx="3380740" cy="1343660"/>
          </a:xfrm>
          <a:prstGeom prst="rect">
            <a:avLst/>
          </a:prstGeom>
        </p:spPr>
      </p:pic>
      <p:pic>
        <p:nvPicPr>
          <p:cNvPr id="9" name="Picture 8"/>
          <p:cNvPicPr>
            <a:picLocks noChangeAspect="1"/>
          </p:cNvPicPr>
          <p:nvPr/>
        </p:nvPicPr>
        <p:blipFill>
          <a:blip r:embed="rId5"/>
          <a:stretch>
            <a:fillRect/>
          </a:stretch>
        </p:blipFill>
        <p:spPr>
          <a:xfrm>
            <a:off x="510540" y="5530215"/>
            <a:ext cx="3484880" cy="1327785"/>
          </a:xfrm>
          <a:prstGeom prst="rect">
            <a:avLst/>
          </a:prstGeom>
        </p:spPr>
      </p:pic>
      <p:sp>
        <p:nvSpPr>
          <p:cNvPr id="10" name="AutoShape 3"/>
          <p:cNvSpPr>
            <a:spLocks noChangeArrowheads="1"/>
          </p:cNvSpPr>
          <p:nvPr/>
        </p:nvSpPr>
        <p:spPr bwMode="gray">
          <a:xfrm>
            <a:off x="4354541" y="-216"/>
            <a:ext cx="438157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graphicFrame>
        <p:nvGraphicFramePr>
          <p:cNvPr id="5" name="Content Placeholder 4"/>
          <p:cNvGraphicFramePr>
            <a:graphicFrameLocks noGrp="1"/>
          </p:cNvGraphicFramePr>
          <p:nvPr>
            <p:ph idx="1"/>
          </p:nvPr>
        </p:nvGraphicFramePr>
        <p:xfrm>
          <a:off x="498475" y="637540"/>
          <a:ext cx="11376660" cy="5947410"/>
        </p:xfrm>
        <a:graphic>
          <a:graphicData uri="http://schemas.openxmlformats.org/drawingml/2006/table">
            <a:tbl>
              <a:tblPr firstRow="1" bandRow="1">
                <a:tableStyleId>{5C22544A-7EE6-4342-B048-85BDC9FD1C3A}</a:tableStyleId>
              </a:tblPr>
              <a:tblGrid>
                <a:gridCol w="3792220"/>
                <a:gridCol w="3183255"/>
                <a:gridCol w="4401185"/>
              </a:tblGrid>
              <a:tr h="591185">
                <a:tc>
                  <a:txBody>
                    <a:bodyPr/>
                    <a:lstStyle/>
                    <a:p>
                      <a:pPr algn="ct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ảnh</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     Biểu hiện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      Suy nghĩ và nhận xét</a:t>
                      </a:r>
                      <a:endParaRPr lang="en-US" sz="1800" dirty="0">
                        <a:latin typeface="Times New Roman" panose="02020603050405020304" pitchFamily="18" charset="0"/>
                        <a:cs typeface="Times New Roman" panose="02020603050405020304" pitchFamily="18" charset="0"/>
                      </a:endParaRPr>
                    </a:p>
                  </a:txBody>
                  <a:tcPr/>
                </a:tc>
              </a:tr>
              <a:tr h="1491615">
                <a:tc>
                  <a:txBody>
                    <a:bodyPr/>
                    <a:lstStyle/>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p>
                      <a:pPr algn="ctr"/>
                      <a:r>
                        <a:rPr lang="en-US" sz="1800" dirty="0">
                          <a:latin typeface="Times New Roman" panose="02020603050405020304" pitchFamily="18" charset="0"/>
                          <a:cs typeface="Times New Roman" panose="02020603050405020304" pitchFamily="18" charset="0"/>
                        </a:rPr>
                        <a:t>- Hình ảnh yêu thương con người</a:t>
                      </a: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 Hình ảnh thể hiện sự yêu thương con người, giúp đỡ những người nghèo khổ, phát gạo miễn phí cho người nghèo.</a:t>
                      </a:r>
                      <a:endParaRPr lang="en-US" sz="1800" dirty="0">
                        <a:latin typeface="Times New Roman" panose="02020603050405020304" pitchFamily="18" charset="0"/>
                        <a:cs typeface="Times New Roman" panose="02020603050405020304" pitchFamily="18" charset="0"/>
                      </a:endParaRPr>
                    </a:p>
                  </a:txBody>
                  <a:tcPr/>
                </a:tc>
              </a:tr>
              <a:tr h="1463040">
                <a:tc>
                  <a:txBody>
                    <a:bodyPr/>
                    <a:lstStyle/>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sym typeface="+mn-ea"/>
                      </a:endParaRPr>
                    </a:p>
                    <a:p>
                      <a:pPr algn="ctr"/>
                      <a:endParaRPr lang="en-US" sz="1800" dirty="0">
                        <a:latin typeface="Times New Roman" panose="02020603050405020304" pitchFamily="18" charset="0"/>
                        <a:cs typeface="Times New Roman" panose="02020603050405020304" pitchFamily="18" charset="0"/>
                        <a:sym typeface="+mn-ea"/>
                      </a:endParaRPr>
                    </a:p>
                    <a:p>
                      <a:pPr algn="ctr"/>
                      <a:r>
                        <a:rPr lang="en-US" sz="1800" dirty="0">
                          <a:latin typeface="Times New Roman" panose="02020603050405020304" pitchFamily="18" charset="0"/>
                          <a:cs typeface="Times New Roman" panose="02020603050405020304" pitchFamily="18" charset="0"/>
                          <a:sym typeface="+mn-ea"/>
                        </a:rPr>
                        <a:t>- Hình ảnh yêu thương con người</a:t>
                      </a:r>
                      <a:endParaRPr 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r>
                        <a:rPr lang="en-US" sz="1800" dirty="0">
                          <a:latin typeface="Times New Roman" panose="02020603050405020304" pitchFamily="18" charset="0"/>
                          <a:cs typeface="Times New Roman" panose="02020603050405020304" pitchFamily="18" charset="0"/>
                          <a:sym typeface="+mn-ea"/>
                        </a:rPr>
                        <a:t> Hình ảnh thể hiện sự yêu thương, giúp đỡ bạn bè, đoàn kết trong lớp, trong trường học, tiệm sách yêu thương giúp các bạn có thể gắn kết và xích lại gần nhau hơn.</a:t>
                      </a:r>
                      <a:endParaRPr lang="en-US" sz="1800" dirty="0">
                        <a:latin typeface="Times New Roman" panose="02020603050405020304" pitchFamily="18" charset="0"/>
                        <a:cs typeface="Times New Roman" panose="02020603050405020304" pitchFamily="18" charset="0"/>
                        <a:sym typeface="+mn-ea"/>
                      </a:endParaRPr>
                    </a:p>
                    <a:p>
                      <a:pPr algn="ctr"/>
                      <a:endParaRPr lang="en-US" sz="1800" dirty="0">
                        <a:latin typeface="Times New Roman" panose="02020603050405020304" pitchFamily="18" charset="0"/>
                        <a:cs typeface="Times New Roman" panose="02020603050405020304" pitchFamily="18" charset="0"/>
                        <a:sym typeface="+mn-ea"/>
                      </a:endParaRPr>
                    </a:p>
                  </a:txBody>
                  <a:tcPr/>
                </a:tc>
              </a:tr>
              <a:tr h="792480">
                <a:tc>
                  <a:txBody>
                    <a:bodyPr/>
                    <a:lstStyle/>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sym typeface="+mn-ea"/>
                      </a:endParaRPr>
                    </a:p>
                    <a:p>
                      <a:pPr algn="ctr"/>
                      <a:endParaRPr lang="en-US" sz="1800" dirty="0">
                        <a:latin typeface="Times New Roman" panose="02020603050405020304" pitchFamily="18" charset="0"/>
                        <a:cs typeface="Times New Roman" panose="02020603050405020304" pitchFamily="18" charset="0"/>
                        <a:sym typeface="+mn-ea"/>
                      </a:endParaRPr>
                    </a:p>
                    <a:p>
                      <a:pPr algn="ctr"/>
                      <a:r>
                        <a:rPr lang="en-US" sz="1800" dirty="0">
                          <a:latin typeface="Times New Roman" panose="02020603050405020304" pitchFamily="18" charset="0"/>
                          <a:cs typeface="Times New Roman" panose="02020603050405020304" pitchFamily="18" charset="0"/>
                          <a:sym typeface="+mn-ea"/>
                        </a:rPr>
                        <a:t>- Hình ảnh trái với yêu thương con </a:t>
                      </a:r>
                      <a:endParaRPr 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r>
                        <a:rPr lang="en-US" sz="1800" dirty="0">
                          <a:latin typeface="Times New Roman" panose="02020603050405020304" pitchFamily="18" charset="0"/>
                          <a:cs typeface="Times New Roman" panose="02020603050405020304" pitchFamily="18" charset="0"/>
                        </a:rPr>
                        <a:t>Hình ảnh  là sự vô cảm của con người và xã hội hiện nay, vô tình đẩy một người vào góc tối làm họ tuyệt vọng và tổn thương</a:t>
                      </a: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r>
              <a:tr h="792480">
                <a:tc>
                  <a:txBody>
                    <a:bodyPr/>
                    <a:lstStyle/>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sym typeface="+mn-ea"/>
                      </a:endParaRPr>
                    </a:p>
                    <a:p>
                      <a:pPr algn="ctr"/>
                      <a:r>
                        <a:rPr lang="en-US" sz="1800" dirty="0">
                          <a:latin typeface="Times New Roman" panose="02020603050405020304" pitchFamily="18" charset="0"/>
                          <a:cs typeface="Times New Roman" panose="02020603050405020304" pitchFamily="18" charset="0"/>
                          <a:sym typeface="+mn-ea"/>
                        </a:rPr>
                        <a:t>- Hình ảnh trái với yêu thương con</a:t>
                      </a:r>
                      <a:endParaRPr 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r>
                        <a:rPr lang="en-US" sz="1800" dirty="0">
                          <a:latin typeface="Times New Roman" panose="02020603050405020304" pitchFamily="18" charset="0"/>
                          <a:cs typeface="Times New Roman" panose="02020603050405020304" pitchFamily="18" charset="0"/>
                          <a:sym typeface="+mn-ea"/>
                        </a:rPr>
                        <a:t> Hình ảnh là nạn bạo lực học đường – vấn nạn của xã hội VN cũng như toàn thế giới, bạo lực học đường ảnh hưởng rất lớn đến sự phát triển của học sinh.</a:t>
                      </a:r>
                      <a:endParaRPr lang="en-US" sz="1800" dirty="0">
                        <a:latin typeface="Times New Roman" panose="02020603050405020304" pitchFamily="18" charset="0"/>
                        <a:cs typeface="Times New Roman" panose="02020603050405020304" pitchFamily="18" charset="0"/>
                        <a:sym typeface="+mn-ea"/>
                      </a:endParaRPr>
                    </a:p>
                    <a:p>
                      <a:pPr algn="ctr"/>
                      <a:endParaRPr lang="en-US" sz="1800" dirty="0">
                        <a:latin typeface="Times New Roman" panose="02020603050405020304" pitchFamily="18" charset="0"/>
                        <a:cs typeface="Times New Roman" panose="02020603050405020304" pitchFamily="18" charset="0"/>
                        <a:sym typeface="+mn-ea"/>
                      </a:endParaRPr>
                    </a:p>
                  </a:txBody>
                  <a:tcPr/>
                </a:tc>
              </a:tr>
            </a:tbl>
          </a:graphicData>
        </a:graphic>
      </p:graphicFrame>
      <p:pic>
        <p:nvPicPr>
          <p:cNvPr id="6" name="Shape 61"/>
          <p:cNvPicPr/>
          <p:nvPr/>
        </p:nvPicPr>
        <p:blipFill>
          <a:blip r:embed="rId2"/>
          <a:stretch>
            <a:fillRect/>
          </a:stretch>
        </p:blipFill>
        <p:spPr>
          <a:xfrm>
            <a:off x="628015" y="1353820"/>
            <a:ext cx="3486150" cy="1394460"/>
          </a:xfrm>
          <a:prstGeom prst="rect">
            <a:avLst/>
          </a:prstGeom>
        </p:spPr>
      </p:pic>
      <p:pic>
        <p:nvPicPr>
          <p:cNvPr id="7" name="Shape 63"/>
          <p:cNvPicPr/>
          <p:nvPr/>
        </p:nvPicPr>
        <p:blipFill>
          <a:blip r:embed="rId3"/>
          <a:stretch>
            <a:fillRect/>
          </a:stretch>
        </p:blipFill>
        <p:spPr>
          <a:xfrm>
            <a:off x="681355" y="3117215"/>
            <a:ext cx="3486150" cy="1346835"/>
          </a:xfrm>
          <a:prstGeom prst="rect">
            <a:avLst/>
          </a:prstGeom>
        </p:spPr>
      </p:pic>
      <p:pic>
        <p:nvPicPr>
          <p:cNvPr id="8" name="Shape 65"/>
          <p:cNvPicPr/>
          <p:nvPr/>
        </p:nvPicPr>
        <p:blipFill>
          <a:blip r:embed="rId4"/>
          <a:stretch>
            <a:fillRect/>
          </a:stretch>
        </p:blipFill>
        <p:spPr>
          <a:xfrm>
            <a:off x="733425" y="4464050"/>
            <a:ext cx="3380740" cy="1343660"/>
          </a:xfrm>
          <a:prstGeom prst="rect">
            <a:avLst/>
          </a:prstGeom>
        </p:spPr>
      </p:pic>
      <p:pic>
        <p:nvPicPr>
          <p:cNvPr id="9" name="Picture 8"/>
          <p:cNvPicPr>
            <a:picLocks noChangeAspect="1"/>
          </p:cNvPicPr>
          <p:nvPr/>
        </p:nvPicPr>
        <p:blipFill>
          <a:blip r:embed="rId5"/>
          <a:stretch>
            <a:fillRect/>
          </a:stretch>
        </p:blipFill>
        <p:spPr>
          <a:xfrm>
            <a:off x="681355" y="6027420"/>
            <a:ext cx="3484880" cy="1327785"/>
          </a:xfrm>
          <a:prstGeom prst="rect">
            <a:avLst/>
          </a:prstGeom>
        </p:spPr>
      </p:pic>
      <p:sp>
        <p:nvSpPr>
          <p:cNvPr id="10" name="AutoShape 3"/>
          <p:cNvSpPr>
            <a:spLocks noChangeArrowheads="1"/>
          </p:cNvSpPr>
          <p:nvPr/>
        </p:nvSpPr>
        <p:spPr bwMode="gray">
          <a:xfrm>
            <a:off x="4354541" y="-216"/>
            <a:ext cx="438157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 y="0"/>
            <a:ext cx="12308839" cy="6858000"/>
          </a:xfrm>
          <a:prstGeom prst="rect">
            <a:avLst/>
          </a:prstGeom>
        </p:spPr>
      </p:pic>
      <p:pic>
        <p:nvPicPr>
          <p:cNvPr id="2" name="Picture 1"/>
          <p:cNvPicPr>
            <a:picLocks noChangeAspect="1"/>
          </p:cNvPicPr>
          <p:nvPr/>
        </p:nvPicPr>
        <p:blipFill>
          <a:blip r:embed="rId3"/>
          <a:stretch>
            <a:fillRect/>
          </a:stretch>
        </p:blipFill>
        <p:spPr>
          <a:xfrm>
            <a:off x="646430" y="2004060"/>
            <a:ext cx="5187950" cy="2923540"/>
          </a:xfrm>
          <a:prstGeom prst="rect">
            <a:avLst/>
          </a:prstGeom>
        </p:spPr>
      </p:pic>
      <p:pic>
        <p:nvPicPr>
          <p:cNvPr id="3" name="Picture 2"/>
          <p:cNvPicPr>
            <a:picLocks noChangeAspect="1"/>
          </p:cNvPicPr>
          <p:nvPr/>
        </p:nvPicPr>
        <p:blipFill>
          <a:blip r:embed="rId1"/>
          <a:stretch>
            <a:fillRect/>
          </a:stretch>
        </p:blipFill>
        <p:spPr>
          <a:xfrm>
            <a:off x="6582410" y="1931035"/>
            <a:ext cx="4514850" cy="2996565"/>
          </a:xfrm>
          <a:prstGeom prst="rect">
            <a:avLst/>
          </a:prstGeom>
        </p:spPr>
      </p:pic>
      <p:sp>
        <p:nvSpPr>
          <p:cNvPr id="4" name="Rectangles 3"/>
          <p:cNvSpPr/>
          <p:nvPr/>
        </p:nvSpPr>
        <p:spPr>
          <a:xfrm>
            <a:off x="2974023" y="325755"/>
            <a:ext cx="6243955" cy="1198880"/>
          </a:xfrm>
          <a:prstGeom prst="rect">
            <a:avLst/>
          </a:prstGeom>
          <a:noFill/>
          <a:ln>
            <a:noFill/>
          </a:ln>
        </p:spPr>
        <p:txBody>
          <a:bodyPr wrap="none" rtlCol="0" anchor="t">
            <a:spAutoFit/>
          </a:bodyPr>
          <a:p>
            <a:pPr algn="ctr"/>
            <a:r>
              <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NHỮNG HÌNH ẢNH </a:t>
            </a:r>
            <a:endPar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YÊU THƯƠNG CON NGƯỜI</a:t>
            </a:r>
            <a:endPar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 y="0"/>
            <a:ext cx="12308839" cy="6858000"/>
          </a:xfrm>
          <a:prstGeom prst="rect">
            <a:avLst/>
          </a:prstGeom>
        </p:spPr>
      </p:pic>
      <p:sp>
        <p:nvSpPr>
          <p:cNvPr id="4" name="Rectangles 3"/>
          <p:cNvSpPr/>
          <p:nvPr/>
        </p:nvSpPr>
        <p:spPr>
          <a:xfrm>
            <a:off x="2974023" y="325755"/>
            <a:ext cx="6243955" cy="1198880"/>
          </a:xfrm>
          <a:prstGeom prst="rect">
            <a:avLst/>
          </a:prstGeom>
          <a:noFill/>
          <a:ln>
            <a:noFill/>
          </a:ln>
        </p:spPr>
        <p:txBody>
          <a:bodyPr wrap="none" rtlCol="0" anchor="t">
            <a:spAutoFit/>
          </a:bodyPr>
          <a:p>
            <a:pPr algn="ctr"/>
            <a:r>
              <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NHỮNG HÌNH ẢNH </a:t>
            </a:r>
            <a:endPar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YÊU THƯƠNG CON NGƯỜI</a:t>
            </a:r>
            <a:endParaRPr lang="en-US" altLang="zh-CN"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47980" y="1626235"/>
            <a:ext cx="4834890" cy="3213735"/>
          </a:xfrm>
          <a:prstGeom prst="rect">
            <a:avLst/>
          </a:prstGeom>
        </p:spPr>
      </p:pic>
      <p:pic>
        <p:nvPicPr>
          <p:cNvPr id="7" name="Picture 6"/>
          <p:cNvPicPr>
            <a:picLocks noChangeAspect="1"/>
          </p:cNvPicPr>
          <p:nvPr/>
        </p:nvPicPr>
        <p:blipFill>
          <a:blip r:embed="rId4"/>
          <a:stretch>
            <a:fillRect/>
          </a:stretch>
        </p:blipFill>
        <p:spPr>
          <a:xfrm>
            <a:off x="5591175" y="1626235"/>
            <a:ext cx="4514850" cy="3319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420" y="0"/>
            <a:ext cx="12308839" cy="6858000"/>
          </a:xfrm>
          <a:prstGeom prst="rect">
            <a:avLst/>
          </a:prstGeom>
        </p:spPr>
      </p:pic>
      <p:sp>
        <p:nvSpPr>
          <p:cNvPr id="13" name="Rectangle: Rounded Corners 25"/>
          <p:cNvSpPr/>
          <p:nvPr/>
        </p:nvSpPr>
        <p:spPr>
          <a:xfrm>
            <a:off x="1902460" y="516890"/>
            <a:ext cx="7965440" cy="471297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6"/>
          <p:cNvSpPr txBox="1"/>
          <p:nvPr/>
        </p:nvSpPr>
        <p:spPr>
          <a:xfrm>
            <a:off x="2164080" y="1172210"/>
            <a:ext cx="7197725" cy="3688080"/>
          </a:xfrm>
          <a:prstGeom prst="rect">
            <a:avLst/>
          </a:prstGeom>
          <a:noFill/>
        </p:spPr>
        <p:txBody>
          <a:bodyPr wrap="square" rtlCol="0">
            <a:spAutoFit/>
          </a:bodyPr>
          <a:p>
            <a:pPr algn="just"/>
            <a:r>
              <a:rPr lang="en-US" sz="3600" b="1" baseline="30000">
                <a:solidFill>
                  <a:srgbClr val="FF0000"/>
                </a:solidFill>
                <a:latin typeface="Times New Roman" panose="02020603050405020304" pitchFamily="18" charset="0"/>
                <a:cs typeface="Times New Roman" panose="02020603050405020304" pitchFamily="18" charset="0"/>
              </a:rPr>
              <a:t>I/ Thông tin</a:t>
            </a:r>
            <a:endParaRPr lang="en-US" sz="3600" b="1" baseline="30000">
              <a:solidFill>
                <a:srgbClr val="FF0000"/>
              </a:solidFill>
              <a:latin typeface="Times New Roman" panose="02020603050405020304" pitchFamily="18" charset="0"/>
              <a:cs typeface="Times New Roman" panose="02020603050405020304" pitchFamily="18" charset="0"/>
            </a:endParaRPr>
          </a:p>
          <a:p>
            <a:pPr algn="just"/>
            <a:r>
              <a:rPr lang="en-US" sz="3600" b="1" baseline="30000">
                <a:solidFill>
                  <a:srgbClr val="FF0000"/>
                </a:solidFill>
                <a:latin typeface="Times New Roman" panose="02020603050405020304" pitchFamily="18" charset="0"/>
                <a:cs typeface="Times New Roman" panose="02020603050405020304" pitchFamily="18" charset="0"/>
              </a:rPr>
              <a:t>II/ Nội dung bài học</a:t>
            </a:r>
            <a:endParaRPr lang="en-US" sz="3600" b="1" baseline="30000">
              <a:solidFill>
                <a:srgbClr val="FF0000"/>
              </a:solidFill>
              <a:latin typeface="Times New Roman" panose="02020603050405020304" pitchFamily="18" charset="0"/>
              <a:cs typeface="Times New Roman" panose="02020603050405020304" pitchFamily="18" charset="0"/>
            </a:endParaRPr>
          </a:p>
          <a:p>
            <a:pPr algn="just"/>
            <a:r>
              <a:rPr lang="en-US" sz="3600" b="1" baseline="30000">
                <a:solidFill>
                  <a:srgbClr val="00B050"/>
                </a:solidFill>
                <a:latin typeface="Times New Roman" panose="02020603050405020304" pitchFamily="18" charset="0"/>
                <a:cs typeface="Times New Roman" panose="02020603050405020304" pitchFamily="18" charset="0"/>
              </a:rPr>
              <a:t>2/ Biểu hiện </a:t>
            </a:r>
            <a:endParaRPr lang="en-US" sz="3600" b="1" baseline="30000">
              <a:solidFill>
                <a:srgbClr val="00B050"/>
              </a:solidFill>
              <a:latin typeface="Times New Roman" panose="02020603050405020304" pitchFamily="18" charset="0"/>
              <a:cs typeface="Times New Roman" panose="02020603050405020304" pitchFamily="18" charset="0"/>
            </a:endParaRPr>
          </a:p>
          <a:p>
            <a:pPr algn="just"/>
            <a:r>
              <a:rPr lang="en-US" sz="3600" baseline="30000">
                <a:latin typeface="Times New Roman" panose="02020603050405020304" pitchFamily="18" charset="0"/>
                <a:cs typeface="Times New Roman" panose="02020603050405020304" pitchFamily="18" charset="0"/>
              </a:rPr>
              <a:t>- Biểu hiện của yêu thương con người: Quan tâm, giúp đỡ, thông cảm, sẻ chia, biết tha thứ, biết hi sinh vì người khác...</a:t>
            </a:r>
            <a:endParaRPr lang="en-US" sz="3600" baseline="30000">
              <a:latin typeface="Times New Roman" panose="02020603050405020304" pitchFamily="18" charset="0"/>
              <a:cs typeface="Times New Roman" panose="02020603050405020304" pitchFamily="18" charset="0"/>
            </a:endParaRPr>
          </a:p>
          <a:p>
            <a:pPr algn="just"/>
            <a:r>
              <a:rPr lang="en-US" sz="3600" baseline="30000">
                <a:latin typeface="Times New Roman" panose="02020603050405020304" pitchFamily="18" charset="0"/>
                <a:cs typeface="Times New Roman" panose="02020603050405020304" pitchFamily="18" charset="0"/>
              </a:rPr>
              <a:t>- Biểu hiện trái với yêu thương con người: Nhỏ nhen, ích kỉ, thờ ơ trước những khó khăn và đau khổ của người khác, bao che cho điều xấu, vô cảm, vụ lợi cá nhân, đánh đập, sỉ nhục người khác...</a:t>
            </a:r>
            <a:endParaRPr lang="en-US" sz="3600" baseline="30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Box 1"/>
          <p:cNvSpPr txBox="1">
            <a:spLocks noChangeArrowheads="1"/>
          </p:cNvSpPr>
          <p:nvPr/>
        </p:nvSpPr>
        <p:spPr bwMode="auto">
          <a:xfrm>
            <a:off x="2525533" y="355952"/>
            <a:ext cx="7612951" cy="83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400" b="0" dirty="0">
                <a:latin typeface="Times New Roman" panose="02020603050405020304" pitchFamily="18" charset="0"/>
                <a:ea typeface="SimSun" panose="02010600030101010101" pitchFamily="2" charset="-122"/>
                <a:cs typeface="Times New Roman" panose="02020603050405020304" pitchFamily="18" charset="0"/>
              </a:rPr>
              <a:t>TRƯỜNG TRUNG HỌC </a:t>
            </a:r>
            <a:r>
              <a:rPr lang="en-US" altLang="vi-VN" sz="2400" b="0">
                <a:latin typeface="Times New Roman" panose="02020603050405020304" pitchFamily="18" charset="0"/>
                <a:ea typeface="SimSun" panose="02010600030101010101" pitchFamily="2" charset="-122"/>
                <a:cs typeface="Times New Roman" panose="02020603050405020304" pitchFamily="18" charset="0"/>
              </a:rPr>
              <a:t>CƠ SỞ VÂN ĐỒN</a:t>
            </a:r>
            <a:endParaRPr lang="en-US" altLang="vi-VN" sz="2400" b="0" dirty="0">
              <a:latin typeface="Times New Roman" panose="02020603050405020304" pitchFamily="18" charset="0"/>
              <a:ea typeface="SimSun"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400">
                <a:latin typeface="Times New Roman" panose="02020603050405020304" pitchFamily="18" charset="0"/>
                <a:ea typeface="SimSun" panose="02010600030101010101" pitchFamily="2" charset="-122"/>
                <a:cs typeface="Times New Roman" panose="02020603050405020304" pitchFamily="18" charset="0"/>
              </a:rPr>
              <a:t>TỔ: SỬ - ĐỊA - GDCD</a:t>
            </a:r>
            <a:endParaRPr lang="en-US" altLang="vi-VN" sz="2400" dirty="0">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10" name="Group 2"/>
          <p:cNvGrpSpPr>
            <a:grpSpLocks noChangeAspect="1"/>
          </p:cNvGrpSpPr>
          <p:nvPr/>
        </p:nvGrpSpPr>
        <p:grpSpPr bwMode="auto">
          <a:xfrm>
            <a:off x="326432" y="4193783"/>
            <a:ext cx="5057297" cy="3022248"/>
            <a:chOff x="0" y="0"/>
            <a:chExt cx="5460" cy="3810"/>
          </a:xfrm>
          <a:scene3d>
            <a:camera prst="isometricBottomDown"/>
            <a:lightRig rig="threePt" dir="t"/>
          </a:scene3d>
        </p:grpSpPr>
        <p:sp>
          <p:nvSpPr>
            <p:cNvPr id="11"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800">
                <a:solidFill>
                  <a:prstClr val="black"/>
                </a:solidFill>
                <a:latin typeface="Arial" panose="020B0604020202020204" pitchFamily="34" charset="0"/>
                <a:ea typeface="SimSun" panose="02010600030101010101" pitchFamily="2" charset="-122"/>
                <a:cs typeface="Arial" panose="020B0604020202020204" pitchFamily="34" charset="0"/>
              </a:endParaRPr>
            </a:p>
          </p:txBody>
        </p:sp>
        <p:sp>
          <p:nvSpPr>
            <p:cNvPr id="16" name="Freeform 4"/>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7" name="Freeform 5"/>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8" name="Freeform 6"/>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9" name="Freeform 7"/>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0" name="Freeform 8"/>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1" name="Freeform 9"/>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2" name="Freeform 10"/>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3" name="Freeform 11"/>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4" name="Freeform 12"/>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5" name="Freeform 13"/>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6" name="Freeform 14"/>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7" name="Freeform 15"/>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8" name="Freeform 16"/>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9" name="Freeform 17"/>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0" name="Freeform 18"/>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1" name="Freeform 19"/>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ln>
            <a:extLst>
              <a:ext uri="{909E8E84-426E-40DD-AFC4-6F175D3DCCD1}">
                <a14:hiddenFill xmlns:a14="http://schemas.microsoft.com/office/drawing/2010/main">
                  <a:solidFill>
                    <a:srgbClr val="FFFFFF"/>
                  </a:solidFill>
                </a14:hiddenFill>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2" name="Freeform 20"/>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3" name="Freeform 21"/>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4" name="Freeform 22"/>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grpSp>
      <p:grpSp>
        <p:nvGrpSpPr>
          <p:cNvPr id="35" name="Group 27"/>
          <p:cNvGrpSpPr/>
          <p:nvPr/>
        </p:nvGrpSpPr>
        <p:grpSpPr bwMode="auto">
          <a:xfrm rot="-637170">
            <a:off x="8447408" y="4476058"/>
            <a:ext cx="2425043" cy="994442"/>
            <a:chOff x="336" y="2040"/>
            <a:chExt cx="1200" cy="2016"/>
          </a:xfrm>
        </p:grpSpPr>
        <p:pic>
          <p:nvPicPr>
            <p:cNvPr id="36" name="Picture 28" descr="p3012_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9" descr="p3012_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0" descr="p3012_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41" name="AutoShape 5"/>
          <p:cNvSpPr>
            <a:spLocks noChangeArrowheads="1"/>
          </p:cNvSpPr>
          <p:nvPr/>
        </p:nvSpPr>
        <p:spPr bwMode="auto">
          <a:xfrm>
            <a:off x="1243671" y="3999012"/>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2" name="AutoShape 8"/>
          <p:cNvSpPr>
            <a:spLocks noChangeArrowheads="1"/>
          </p:cNvSpPr>
          <p:nvPr/>
        </p:nvSpPr>
        <p:spPr bwMode="auto">
          <a:xfrm flipH="1">
            <a:off x="4267620" y="1064405"/>
            <a:ext cx="463952" cy="45719"/>
          </a:xfrm>
          <a:prstGeom prst="star5">
            <a:avLst>
              <a:gd name="adj" fmla="val 0"/>
              <a:gd name="hf" fmla="val 105146"/>
              <a:gd name="vf" fmla="val 110557"/>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3"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44" name="AutoShape 14"/>
          <p:cNvSpPr>
            <a:spLocks noChangeArrowheads="1"/>
          </p:cNvSpPr>
          <p:nvPr/>
        </p:nvSpPr>
        <p:spPr bwMode="auto">
          <a:xfrm>
            <a:off x="7481699" y="1491955"/>
            <a:ext cx="296388" cy="320985"/>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5"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6" name="AutoShape 20"/>
          <p:cNvSpPr>
            <a:spLocks noChangeArrowheads="1"/>
          </p:cNvSpPr>
          <p:nvPr/>
        </p:nvSpPr>
        <p:spPr bwMode="auto">
          <a:xfrm>
            <a:off x="2042169" y="4387036"/>
            <a:ext cx="379329" cy="393986"/>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47" name="AutoShape 21"/>
          <p:cNvSpPr>
            <a:spLocks noChangeArrowheads="1"/>
          </p:cNvSpPr>
          <p:nvPr/>
        </p:nvSpPr>
        <p:spPr bwMode="auto">
          <a:xfrm>
            <a:off x="6267510" y="4451161"/>
            <a:ext cx="367794" cy="40303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48" name="AutoShape 22"/>
          <p:cNvSpPr>
            <a:spLocks noChangeArrowheads="1"/>
          </p:cNvSpPr>
          <p:nvPr/>
        </p:nvSpPr>
        <p:spPr bwMode="auto">
          <a:xfrm>
            <a:off x="7424435" y="3889576"/>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9"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50"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51" name="AutoShape 9"/>
          <p:cNvSpPr>
            <a:spLocks noChangeArrowheads="1"/>
          </p:cNvSpPr>
          <p:nvPr/>
        </p:nvSpPr>
        <p:spPr bwMode="auto">
          <a:xfrm>
            <a:off x="2617420" y="2000983"/>
            <a:ext cx="510887" cy="455193"/>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52" name="AutoShape 11"/>
          <p:cNvSpPr>
            <a:spLocks noChangeArrowheads="1"/>
          </p:cNvSpPr>
          <p:nvPr/>
        </p:nvSpPr>
        <p:spPr bwMode="auto">
          <a:xfrm>
            <a:off x="3985869" y="1899936"/>
            <a:ext cx="281751"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53" name="AutoShape 13"/>
          <p:cNvSpPr>
            <a:spLocks noChangeArrowheads="1"/>
          </p:cNvSpPr>
          <p:nvPr/>
        </p:nvSpPr>
        <p:spPr bwMode="auto">
          <a:xfrm>
            <a:off x="2075340" y="900461"/>
            <a:ext cx="390305" cy="294330"/>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54" name="AutoShape 17"/>
          <p:cNvSpPr>
            <a:spLocks noChangeArrowheads="1"/>
          </p:cNvSpPr>
          <p:nvPr/>
        </p:nvSpPr>
        <p:spPr bwMode="auto">
          <a:xfrm>
            <a:off x="2861825" y="3906943"/>
            <a:ext cx="454122" cy="51209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5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endParaRPr lang="en-US" sz="3595" kern="10" dirty="0">
              <a:ln w="9525">
                <a:rou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endParaRPr>
          </a:p>
        </p:txBody>
      </p:sp>
      <p:pic>
        <p:nvPicPr>
          <p:cNvPr id="57"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9076578" y="3810841"/>
            <a:ext cx="2588403" cy="2577300"/>
          </a:xfrm>
          <a:prstGeom prst="rect">
            <a:avLst/>
          </a:prstGeom>
          <a:noFill/>
          <a:ln>
            <a:noFill/>
          </a:ln>
          <a:scene3d>
            <a:camera prst="isometricOffAxis2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7610" y="1229484"/>
            <a:ext cx="6057265" cy="583565"/>
          </a:xfrm>
          <a:prstGeom prst="rect">
            <a:avLst/>
          </a:prstGeom>
          <a:noFill/>
        </p:spPr>
        <p:txBody>
          <a:bodyPr wrap="none" lIns="91440" tIns="45720" rIns="91440" bIns="45720">
            <a:spAutoFit/>
          </a:bodyPr>
          <a:lstStyle/>
          <a:p>
            <a:pPr algn="ctr"/>
            <a:r>
              <a:rPr lang="en-US" sz="3200" b="1">
                <a:ln w="12700">
                  <a:solidFill>
                    <a:schemeClr val="accent3">
                      <a:lumMod val="50000"/>
                    </a:schemeClr>
                  </a:solidFill>
                  <a:prstDash val="solid"/>
                </a:ln>
                <a:solidFill>
                  <a:srgbClr val="00B050"/>
                </a:solidFill>
                <a:effectLst>
                  <a:innerShdw blurRad="177800">
                    <a:schemeClr val="accent3">
                      <a:lumMod val="50000"/>
                    </a:schemeClr>
                  </a:innerShdw>
                </a:effectLst>
              </a:rPr>
              <a:t>M</a:t>
            </a:r>
            <a:r>
              <a:rPr lang="en-US" sz="3200" b="1">
                <a:ln w="12700">
                  <a:solidFill>
                    <a:schemeClr val="accent3">
                      <a:lumMod val="50000"/>
                    </a:schemeClr>
                  </a:solidFill>
                  <a:prstDash val="solid"/>
                </a:ln>
                <a:solidFill>
                  <a:srgbClr val="00B05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ÔN: GIÁO DỤC CÔNG DÂN 6</a:t>
            </a:r>
            <a:endParaRPr lang="en-US" sz="3200" b="1">
              <a:ln w="12700">
                <a:solidFill>
                  <a:schemeClr val="accent3">
                    <a:lumMod val="50000"/>
                  </a:schemeClr>
                </a:solidFill>
                <a:prstDash val="solid"/>
              </a:ln>
              <a:solidFill>
                <a:srgbClr val="00B05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091254" y="2967335"/>
            <a:ext cx="10009505" cy="2306955"/>
          </a:xfrm>
          <a:prstGeom prst="rect">
            <a:avLst/>
          </a:prstGeom>
          <a:noFill/>
        </p:spPr>
        <p:txBody>
          <a:bodyPr wrap="none" lIns="91440" tIns="45720" rIns="91440" bIns="45720">
            <a:spAutoFit/>
          </a:bodyPr>
          <a:lstStyle/>
          <a:p>
            <a:pPr algn="ctr"/>
            <a:r>
              <a:rPr lang="en-US" sz="48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BÀI 2: YÊU THƯƠNG CON NGƯỜI</a:t>
            </a:r>
            <a:endParaRPr lang="en-US" sz="48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48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 1)</a:t>
            </a:r>
            <a:endParaRPr lang="en-US" sz="48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endParaRPr lang="en-US" sz="48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7" presetClass="entr" presetSubtype="4"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0" fill="hold"/>
                                        <p:tgtEl>
                                          <p:spTgt spid="35"/>
                                        </p:tgtEl>
                                        <p:attrNameLst>
                                          <p:attrName>ppt_x</p:attrName>
                                        </p:attrNameLst>
                                      </p:cBhvr>
                                      <p:tavLst>
                                        <p:tav tm="0">
                                          <p:val>
                                            <p:strVal val="#ppt_x"/>
                                          </p:val>
                                        </p:tav>
                                        <p:tav tm="100000">
                                          <p:val>
                                            <p:strVal val="#ppt_x"/>
                                          </p:val>
                                        </p:tav>
                                      </p:tavLst>
                                    </p:anim>
                                    <p:anim calcmode="lin" valueType="num">
                                      <p:cBhvr additive="base">
                                        <p:cTn id="13" dur="5000" fill="hold"/>
                                        <p:tgtEl>
                                          <p:spTgt spid="3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 calcmode="lin" valueType="num">
                                      <p:cBhvr>
                                        <p:cTn id="18" dur="1000" fill="hold"/>
                                        <p:tgtEl>
                                          <p:spTgt spid="40"/>
                                        </p:tgtEl>
                                        <p:attrNameLst>
                                          <p:attrName>ppt_x</p:attrName>
                                        </p:attrNameLst>
                                      </p:cBhvr>
                                      <p:tavLst>
                                        <p:tav tm="0">
                                          <p:val>
                                            <p:fltVal val="0.5"/>
                                          </p:val>
                                        </p:tav>
                                        <p:tav tm="100000">
                                          <p:val>
                                            <p:strVal val="#ppt_x"/>
                                          </p:val>
                                        </p:tav>
                                      </p:tavLst>
                                    </p:anim>
                                    <p:anim calcmode="lin" valueType="num">
                                      <p:cBhvr>
                                        <p:cTn id="19" dur="1000" fill="hold"/>
                                        <p:tgtEl>
                                          <p:spTgt spid="40"/>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 calcmode="lin" valueType="num">
                                      <p:cBhvr>
                                        <p:cTn id="24" dur="1000" fill="hold"/>
                                        <p:tgtEl>
                                          <p:spTgt spid="41"/>
                                        </p:tgtEl>
                                        <p:attrNameLst>
                                          <p:attrName>ppt_x</p:attrName>
                                        </p:attrNameLst>
                                      </p:cBhvr>
                                      <p:tavLst>
                                        <p:tav tm="0">
                                          <p:val>
                                            <p:fltVal val="0.5"/>
                                          </p:val>
                                        </p:tav>
                                        <p:tav tm="100000">
                                          <p:val>
                                            <p:strVal val="#ppt_x"/>
                                          </p:val>
                                        </p:tav>
                                      </p:tavLst>
                                    </p:anim>
                                    <p:anim calcmode="lin" valueType="num">
                                      <p:cBhvr>
                                        <p:cTn id="25" dur="1000" fill="hold"/>
                                        <p:tgtEl>
                                          <p:spTgt spid="41"/>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fltVal val="0"/>
                                          </p:val>
                                        </p:tav>
                                        <p:tav tm="100000">
                                          <p:val>
                                            <p:strVal val="#ppt_w"/>
                                          </p:val>
                                        </p:tav>
                                      </p:tavLst>
                                    </p:anim>
                                    <p:anim calcmode="lin" valueType="num">
                                      <p:cBhvr>
                                        <p:cTn id="29" dur="1000" fill="hold"/>
                                        <p:tgtEl>
                                          <p:spTgt spid="42"/>
                                        </p:tgtEl>
                                        <p:attrNameLst>
                                          <p:attrName>ppt_h</p:attrName>
                                        </p:attrNameLst>
                                      </p:cBhvr>
                                      <p:tavLst>
                                        <p:tav tm="0">
                                          <p:val>
                                            <p:fltVal val="0"/>
                                          </p:val>
                                        </p:tav>
                                        <p:tav tm="100000">
                                          <p:val>
                                            <p:strVal val="#ppt_h"/>
                                          </p:val>
                                        </p:tav>
                                      </p:tavLst>
                                    </p:anim>
                                    <p:anim calcmode="lin" valueType="num">
                                      <p:cBhvr>
                                        <p:cTn id="30" dur="1000" fill="hold"/>
                                        <p:tgtEl>
                                          <p:spTgt spid="42"/>
                                        </p:tgtEl>
                                        <p:attrNameLst>
                                          <p:attrName>ppt_x</p:attrName>
                                        </p:attrNameLst>
                                      </p:cBhvr>
                                      <p:tavLst>
                                        <p:tav tm="0">
                                          <p:val>
                                            <p:fltVal val="0.5"/>
                                          </p:val>
                                        </p:tav>
                                        <p:tav tm="100000">
                                          <p:val>
                                            <p:strVal val="#ppt_x"/>
                                          </p:val>
                                        </p:tav>
                                      </p:tavLst>
                                    </p:anim>
                                    <p:anim calcmode="lin" valueType="num">
                                      <p:cBhvr>
                                        <p:cTn id="31" dur="1000" fill="hold"/>
                                        <p:tgtEl>
                                          <p:spTgt spid="42"/>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1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ppt_x</p:attrName>
                                        </p:attrNameLst>
                                      </p:cBhvr>
                                      <p:tavLst>
                                        <p:tav tm="0">
                                          <p:val>
                                            <p:fltVal val="0.5"/>
                                          </p:val>
                                        </p:tav>
                                        <p:tav tm="100000">
                                          <p:val>
                                            <p:strVal val="#ppt_x"/>
                                          </p:val>
                                        </p:tav>
                                      </p:tavLst>
                                    </p:anim>
                                    <p:anim calcmode="lin" valueType="num">
                                      <p:cBhvr>
                                        <p:cTn id="37" dur="1000" fill="hold"/>
                                        <p:tgtEl>
                                          <p:spTgt spid="43"/>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ppt_x</p:attrName>
                                        </p:attrNameLst>
                                      </p:cBhvr>
                                      <p:tavLst>
                                        <p:tav tm="0">
                                          <p:val>
                                            <p:fltVal val="0.5"/>
                                          </p:val>
                                        </p:tav>
                                        <p:tav tm="100000">
                                          <p:val>
                                            <p:strVal val="#ppt_x"/>
                                          </p:val>
                                        </p:tav>
                                      </p:tavLst>
                                    </p:anim>
                                    <p:anim calcmode="lin" valueType="num">
                                      <p:cBhvr>
                                        <p:cTn id="43" dur="1000" fill="hold"/>
                                        <p:tgtEl>
                                          <p:spTgt spid="44"/>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ppt_w</p:attrName>
                                        </p:attrNameLst>
                                      </p:cBhvr>
                                      <p:tavLst>
                                        <p:tav tm="0">
                                          <p:val>
                                            <p:fltVal val="0"/>
                                          </p:val>
                                        </p:tav>
                                        <p:tav tm="100000">
                                          <p:val>
                                            <p:strVal val="#ppt_w"/>
                                          </p:val>
                                        </p:tav>
                                      </p:tavLst>
                                    </p:anim>
                                    <p:anim calcmode="lin" valueType="num">
                                      <p:cBhvr>
                                        <p:cTn id="47" dur="1000" fill="hold"/>
                                        <p:tgtEl>
                                          <p:spTgt spid="45"/>
                                        </p:tgtEl>
                                        <p:attrNameLst>
                                          <p:attrName>ppt_h</p:attrName>
                                        </p:attrNameLst>
                                      </p:cBhvr>
                                      <p:tavLst>
                                        <p:tav tm="0">
                                          <p:val>
                                            <p:fltVal val="0"/>
                                          </p:val>
                                        </p:tav>
                                        <p:tav tm="100000">
                                          <p:val>
                                            <p:strVal val="#ppt_h"/>
                                          </p:val>
                                        </p:tav>
                                      </p:tavLst>
                                    </p:anim>
                                    <p:anim calcmode="lin" valueType="num">
                                      <p:cBhvr>
                                        <p:cTn id="48" dur="1000" fill="hold"/>
                                        <p:tgtEl>
                                          <p:spTgt spid="45"/>
                                        </p:tgtEl>
                                        <p:attrNameLst>
                                          <p:attrName>ppt_x</p:attrName>
                                        </p:attrNameLst>
                                      </p:cBhvr>
                                      <p:tavLst>
                                        <p:tav tm="0">
                                          <p:val>
                                            <p:fltVal val="0.5"/>
                                          </p:val>
                                        </p:tav>
                                        <p:tav tm="100000">
                                          <p:val>
                                            <p:strVal val="#ppt_x"/>
                                          </p:val>
                                        </p:tav>
                                      </p:tavLst>
                                    </p:anim>
                                    <p:anim calcmode="lin" valueType="num">
                                      <p:cBhvr>
                                        <p:cTn id="49" dur="1000" fill="hold"/>
                                        <p:tgtEl>
                                          <p:spTgt spid="45"/>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1000" fill="hold"/>
                                        <p:tgtEl>
                                          <p:spTgt spid="46"/>
                                        </p:tgtEl>
                                        <p:attrNameLst>
                                          <p:attrName>ppt_w</p:attrName>
                                        </p:attrNameLst>
                                      </p:cBhvr>
                                      <p:tavLst>
                                        <p:tav tm="0">
                                          <p:val>
                                            <p:fltVal val="0"/>
                                          </p:val>
                                        </p:tav>
                                        <p:tav tm="100000">
                                          <p:val>
                                            <p:strVal val="#ppt_w"/>
                                          </p:val>
                                        </p:tav>
                                      </p:tavLst>
                                    </p:anim>
                                    <p:anim calcmode="lin" valueType="num">
                                      <p:cBhvr>
                                        <p:cTn id="53" dur="1000" fill="hold"/>
                                        <p:tgtEl>
                                          <p:spTgt spid="46"/>
                                        </p:tgtEl>
                                        <p:attrNameLst>
                                          <p:attrName>ppt_h</p:attrName>
                                        </p:attrNameLst>
                                      </p:cBhvr>
                                      <p:tavLst>
                                        <p:tav tm="0">
                                          <p:val>
                                            <p:fltVal val="0"/>
                                          </p:val>
                                        </p:tav>
                                        <p:tav tm="100000">
                                          <p:val>
                                            <p:strVal val="#ppt_h"/>
                                          </p:val>
                                        </p:tav>
                                      </p:tavLst>
                                    </p:anim>
                                    <p:anim calcmode="lin" valueType="num">
                                      <p:cBhvr>
                                        <p:cTn id="54" dur="1000" fill="hold"/>
                                        <p:tgtEl>
                                          <p:spTgt spid="46"/>
                                        </p:tgtEl>
                                        <p:attrNameLst>
                                          <p:attrName>ppt_x</p:attrName>
                                        </p:attrNameLst>
                                      </p:cBhvr>
                                      <p:tavLst>
                                        <p:tav tm="0">
                                          <p:val>
                                            <p:fltVal val="0.5"/>
                                          </p:val>
                                        </p:tav>
                                        <p:tav tm="100000">
                                          <p:val>
                                            <p:strVal val="#ppt_x"/>
                                          </p:val>
                                        </p:tav>
                                      </p:tavLst>
                                    </p:anim>
                                    <p:anim calcmode="lin" valueType="num">
                                      <p:cBhvr>
                                        <p:cTn id="55" dur="1000" fill="hold"/>
                                        <p:tgtEl>
                                          <p:spTgt spid="46"/>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15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1000" fill="hold"/>
                                        <p:tgtEl>
                                          <p:spTgt spid="47"/>
                                        </p:tgtEl>
                                        <p:attrNameLst>
                                          <p:attrName>ppt_w</p:attrName>
                                        </p:attrNameLst>
                                      </p:cBhvr>
                                      <p:tavLst>
                                        <p:tav tm="0">
                                          <p:val>
                                            <p:fltVal val="0"/>
                                          </p:val>
                                        </p:tav>
                                        <p:tav tm="100000">
                                          <p:val>
                                            <p:strVal val="#ppt_w"/>
                                          </p:val>
                                        </p:tav>
                                      </p:tavLst>
                                    </p:anim>
                                    <p:anim calcmode="lin" valueType="num">
                                      <p:cBhvr>
                                        <p:cTn id="59" dur="1000" fill="hold"/>
                                        <p:tgtEl>
                                          <p:spTgt spid="47"/>
                                        </p:tgtEl>
                                        <p:attrNameLst>
                                          <p:attrName>ppt_h</p:attrName>
                                        </p:attrNameLst>
                                      </p:cBhvr>
                                      <p:tavLst>
                                        <p:tav tm="0">
                                          <p:val>
                                            <p:fltVal val="0"/>
                                          </p:val>
                                        </p:tav>
                                        <p:tav tm="100000">
                                          <p:val>
                                            <p:strVal val="#ppt_h"/>
                                          </p:val>
                                        </p:tav>
                                      </p:tavLst>
                                    </p:anim>
                                    <p:anim calcmode="lin" valueType="num">
                                      <p:cBhvr>
                                        <p:cTn id="60" dur="1000" fill="hold"/>
                                        <p:tgtEl>
                                          <p:spTgt spid="47"/>
                                        </p:tgtEl>
                                        <p:attrNameLst>
                                          <p:attrName>ppt_x</p:attrName>
                                        </p:attrNameLst>
                                      </p:cBhvr>
                                      <p:tavLst>
                                        <p:tav tm="0">
                                          <p:val>
                                            <p:fltVal val="0.5"/>
                                          </p:val>
                                        </p:tav>
                                        <p:tav tm="100000">
                                          <p:val>
                                            <p:strVal val="#ppt_x"/>
                                          </p:val>
                                        </p:tav>
                                      </p:tavLst>
                                    </p:anim>
                                    <p:anim calcmode="lin" valueType="num">
                                      <p:cBhvr>
                                        <p:cTn id="61" dur="1000" fill="hold"/>
                                        <p:tgtEl>
                                          <p:spTgt spid="47"/>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15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1000" fill="hold"/>
                                        <p:tgtEl>
                                          <p:spTgt spid="48"/>
                                        </p:tgtEl>
                                        <p:attrNameLst>
                                          <p:attrName>ppt_w</p:attrName>
                                        </p:attrNameLst>
                                      </p:cBhvr>
                                      <p:tavLst>
                                        <p:tav tm="0">
                                          <p:val>
                                            <p:fltVal val="0"/>
                                          </p:val>
                                        </p:tav>
                                        <p:tav tm="100000">
                                          <p:val>
                                            <p:strVal val="#ppt_w"/>
                                          </p:val>
                                        </p:tav>
                                      </p:tavLst>
                                    </p:anim>
                                    <p:anim calcmode="lin" valueType="num">
                                      <p:cBhvr>
                                        <p:cTn id="65" dur="1000" fill="hold"/>
                                        <p:tgtEl>
                                          <p:spTgt spid="48"/>
                                        </p:tgtEl>
                                        <p:attrNameLst>
                                          <p:attrName>ppt_h</p:attrName>
                                        </p:attrNameLst>
                                      </p:cBhvr>
                                      <p:tavLst>
                                        <p:tav tm="0">
                                          <p:val>
                                            <p:fltVal val="0"/>
                                          </p:val>
                                        </p:tav>
                                        <p:tav tm="100000">
                                          <p:val>
                                            <p:strVal val="#ppt_h"/>
                                          </p:val>
                                        </p:tav>
                                      </p:tavLst>
                                    </p:anim>
                                    <p:anim calcmode="lin" valueType="num">
                                      <p:cBhvr>
                                        <p:cTn id="66" dur="1000" fill="hold"/>
                                        <p:tgtEl>
                                          <p:spTgt spid="48"/>
                                        </p:tgtEl>
                                        <p:attrNameLst>
                                          <p:attrName>ppt_x</p:attrName>
                                        </p:attrNameLst>
                                      </p:cBhvr>
                                      <p:tavLst>
                                        <p:tav tm="0">
                                          <p:val>
                                            <p:fltVal val="0.5"/>
                                          </p:val>
                                        </p:tav>
                                        <p:tav tm="100000">
                                          <p:val>
                                            <p:strVal val="#ppt_x"/>
                                          </p:val>
                                        </p:tav>
                                      </p:tavLst>
                                    </p:anim>
                                    <p:anim calcmode="lin" valueType="num">
                                      <p:cBhvr>
                                        <p:cTn id="67" dur="1000" fill="hold"/>
                                        <p:tgtEl>
                                          <p:spTgt spid="48"/>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1000" fill="hold"/>
                                        <p:tgtEl>
                                          <p:spTgt spid="49"/>
                                        </p:tgtEl>
                                        <p:attrNameLst>
                                          <p:attrName>ppt_w</p:attrName>
                                        </p:attrNameLst>
                                      </p:cBhvr>
                                      <p:tavLst>
                                        <p:tav tm="0">
                                          <p:val>
                                            <p:fltVal val="0"/>
                                          </p:val>
                                        </p:tav>
                                        <p:tav tm="100000">
                                          <p:val>
                                            <p:strVal val="#ppt_w"/>
                                          </p:val>
                                        </p:tav>
                                      </p:tavLst>
                                    </p:anim>
                                    <p:anim calcmode="lin" valueType="num">
                                      <p:cBhvr>
                                        <p:cTn id="71" dur="1000" fill="hold"/>
                                        <p:tgtEl>
                                          <p:spTgt spid="49"/>
                                        </p:tgtEl>
                                        <p:attrNameLst>
                                          <p:attrName>ppt_h</p:attrName>
                                        </p:attrNameLst>
                                      </p:cBhvr>
                                      <p:tavLst>
                                        <p:tav tm="0">
                                          <p:val>
                                            <p:fltVal val="0"/>
                                          </p:val>
                                        </p:tav>
                                        <p:tav tm="100000">
                                          <p:val>
                                            <p:strVal val="#ppt_h"/>
                                          </p:val>
                                        </p:tav>
                                      </p:tavLst>
                                    </p:anim>
                                    <p:anim calcmode="lin" valueType="num">
                                      <p:cBhvr>
                                        <p:cTn id="72" dur="1000" fill="hold"/>
                                        <p:tgtEl>
                                          <p:spTgt spid="49"/>
                                        </p:tgtEl>
                                        <p:attrNameLst>
                                          <p:attrName>ppt_x</p:attrName>
                                        </p:attrNameLst>
                                      </p:cBhvr>
                                      <p:tavLst>
                                        <p:tav tm="0">
                                          <p:val>
                                            <p:fltVal val="0.5"/>
                                          </p:val>
                                        </p:tav>
                                        <p:tav tm="100000">
                                          <p:val>
                                            <p:strVal val="#ppt_x"/>
                                          </p:val>
                                        </p:tav>
                                      </p:tavLst>
                                    </p:anim>
                                    <p:anim calcmode="lin" valueType="num">
                                      <p:cBhvr>
                                        <p:cTn id="73" dur="1000" fill="hold"/>
                                        <p:tgtEl>
                                          <p:spTgt spid="49"/>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500"/>
                                  </p:stCondLst>
                                  <p:childTnLst>
                                    <p:set>
                                      <p:cBhvr>
                                        <p:cTn id="75" dur="1" fill="hold">
                                          <p:stCondLst>
                                            <p:cond delay="0"/>
                                          </p:stCondLst>
                                        </p:cTn>
                                        <p:tgtEl>
                                          <p:spTgt spid="50"/>
                                        </p:tgtEl>
                                        <p:attrNameLst>
                                          <p:attrName>style.visibility</p:attrName>
                                        </p:attrNameLst>
                                      </p:cBhvr>
                                      <p:to>
                                        <p:strVal val="visible"/>
                                      </p:to>
                                    </p:set>
                                    <p:anim calcmode="lin" valueType="num">
                                      <p:cBhvr>
                                        <p:cTn id="76" dur="1000" fill="hold"/>
                                        <p:tgtEl>
                                          <p:spTgt spid="50"/>
                                        </p:tgtEl>
                                        <p:attrNameLst>
                                          <p:attrName>ppt_w</p:attrName>
                                        </p:attrNameLst>
                                      </p:cBhvr>
                                      <p:tavLst>
                                        <p:tav tm="0">
                                          <p:val>
                                            <p:fltVal val="0"/>
                                          </p:val>
                                        </p:tav>
                                        <p:tav tm="100000">
                                          <p:val>
                                            <p:strVal val="#ppt_w"/>
                                          </p:val>
                                        </p:tav>
                                      </p:tavLst>
                                    </p:anim>
                                    <p:anim calcmode="lin" valueType="num">
                                      <p:cBhvr>
                                        <p:cTn id="77" dur="1000" fill="hold"/>
                                        <p:tgtEl>
                                          <p:spTgt spid="50"/>
                                        </p:tgtEl>
                                        <p:attrNameLst>
                                          <p:attrName>ppt_h</p:attrName>
                                        </p:attrNameLst>
                                      </p:cBhvr>
                                      <p:tavLst>
                                        <p:tav tm="0">
                                          <p:val>
                                            <p:fltVal val="0"/>
                                          </p:val>
                                        </p:tav>
                                        <p:tav tm="100000">
                                          <p:val>
                                            <p:strVal val="#ppt_h"/>
                                          </p:val>
                                        </p:tav>
                                      </p:tavLst>
                                    </p:anim>
                                    <p:anim calcmode="lin" valueType="num">
                                      <p:cBhvr>
                                        <p:cTn id="78" dur="1000" fill="hold"/>
                                        <p:tgtEl>
                                          <p:spTgt spid="50"/>
                                        </p:tgtEl>
                                        <p:attrNameLst>
                                          <p:attrName>ppt_x</p:attrName>
                                        </p:attrNameLst>
                                      </p:cBhvr>
                                      <p:tavLst>
                                        <p:tav tm="0">
                                          <p:val>
                                            <p:fltVal val="0.5"/>
                                          </p:val>
                                        </p:tav>
                                        <p:tav tm="100000">
                                          <p:val>
                                            <p:strVal val="#ppt_x"/>
                                          </p:val>
                                        </p:tav>
                                      </p:tavLst>
                                    </p:anim>
                                    <p:anim calcmode="lin" valueType="num">
                                      <p:cBhvr>
                                        <p:cTn id="79" dur="1000" fill="hold"/>
                                        <p:tgtEl>
                                          <p:spTgt spid="50"/>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1000" fill="hold"/>
                                        <p:tgtEl>
                                          <p:spTgt spid="51"/>
                                        </p:tgtEl>
                                        <p:attrNameLst>
                                          <p:attrName>ppt_w</p:attrName>
                                        </p:attrNameLst>
                                      </p:cBhvr>
                                      <p:tavLst>
                                        <p:tav tm="0">
                                          <p:val>
                                            <p:fltVal val="0"/>
                                          </p:val>
                                        </p:tav>
                                        <p:tav tm="100000">
                                          <p:val>
                                            <p:strVal val="#ppt_w"/>
                                          </p:val>
                                        </p:tav>
                                      </p:tavLst>
                                    </p:anim>
                                    <p:anim calcmode="lin" valueType="num">
                                      <p:cBhvr>
                                        <p:cTn id="83" dur="1000" fill="hold"/>
                                        <p:tgtEl>
                                          <p:spTgt spid="51"/>
                                        </p:tgtEl>
                                        <p:attrNameLst>
                                          <p:attrName>ppt_h</p:attrName>
                                        </p:attrNameLst>
                                      </p:cBhvr>
                                      <p:tavLst>
                                        <p:tav tm="0">
                                          <p:val>
                                            <p:fltVal val="0"/>
                                          </p:val>
                                        </p:tav>
                                        <p:tav tm="100000">
                                          <p:val>
                                            <p:strVal val="#ppt_h"/>
                                          </p:val>
                                        </p:tav>
                                      </p:tavLst>
                                    </p:anim>
                                    <p:anim calcmode="lin" valueType="num">
                                      <p:cBhvr>
                                        <p:cTn id="84" dur="1000" fill="hold"/>
                                        <p:tgtEl>
                                          <p:spTgt spid="51"/>
                                        </p:tgtEl>
                                        <p:attrNameLst>
                                          <p:attrName>ppt_x</p:attrName>
                                        </p:attrNameLst>
                                      </p:cBhvr>
                                      <p:tavLst>
                                        <p:tav tm="0">
                                          <p:val>
                                            <p:fltVal val="0.5"/>
                                          </p:val>
                                        </p:tav>
                                        <p:tav tm="100000">
                                          <p:val>
                                            <p:strVal val="#ppt_x"/>
                                          </p:val>
                                        </p:tav>
                                      </p:tavLst>
                                    </p:anim>
                                    <p:anim calcmode="lin" valueType="num">
                                      <p:cBhvr>
                                        <p:cTn id="85" dur="1000" fill="hold"/>
                                        <p:tgtEl>
                                          <p:spTgt spid="51"/>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1000"/>
                                  </p:stCondLst>
                                  <p:childTnLst>
                                    <p:set>
                                      <p:cBhvr>
                                        <p:cTn id="87" dur="1" fill="hold">
                                          <p:stCondLst>
                                            <p:cond delay="0"/>
                                          </p:stCondLst>
                                        </p:cTn>
                                        <p:tgtEl>
                                          <p:spTgt spid="52"/>
                                        </p:tgtEl>
                                        <p:attrNameLst>
                                          <p:attrName>style.visibility</p:attrName>
                                        </p:attrNameLst>
                                      </p:cBhvr>
                                      <p:to>
                                        <p:strVal val="visible"/>
                                      </p:to>
                                    </p:set>
                                    <p:anim calcmode="lin" valueType="num">
                                      <p:cBhvr>
                                        <p:cTn id="88" dur="1000" fill="hold"/>
                                        <p:tgtEl>
                                          <p:spTgt spid="52"/>
                                        </p:tgtEl>
                                        <p:attrNameLst>
                                          <p:attrName>ppt_w</p:attrName>
                                        </p:attrNameLst>
                                      </p:cBhvr>
                                      <p:tavLst>
                                        <p:tav tm="0">
                                          <p:val>
                                            <p:fltVal val="0"/>
                                          </p:val>
                                        </p:tav>
                                        <p:tav tm="100000">
                                          <p:val>
                                            <p:strVal val="#ppt_w"/>
                                          </p:val>
                                        </p:tav>
                                      </p:tavLst>
                                    </p:anim>
                                    <p:anim calcmode="lin" valueType="num">
                                      <p:cBhvr>
                                        <p:cTn id="89" dur="1000" fill="hold"/>
                                        <p:tgtEl>
                                          <p:spTgt spid="52"/>
                                        </p:tgtEl>
                                        <p:attrNameLst>
                                          <p:attrName>ppt_h</p:attrName>
                                        </p:attrNameLst>
                                      </p:cBhvr>
                                      <p:tavLst>
                                        <p:tav tm="0">
                                          <p:val>
                                            <p:fltVal val="0"/>
                                          </p:val>
                                        </p:tav>
                                        <p:tav tm="100000">
                                          <p:val>
                                            <p:strVal val="#ppt_h"/>
                                          </p:val>
                                        </p:tav>
                                      </p:tavLst>
                                    </p:anim>
                                    <p:anim calcmode="lin" valueType="num">
                                      <p:cBhvr>
                                        <p:cTn id="90" dur="1000" fill="hold"/>
                                        <p:tgtEl>
                                          <p:spTgt spid="52"/>
                                        </p:tgtEl>
                                        <p:attrNameLst>
                                          <p:attrName>ppt_x</p:attrName>
                                        </p:attrNameLst>
                                      </p:cBhvr>
                                      <p:tavLst>
                                        <p:tav tm="0">
                                          <p:val>
                                            <p:fltVal val="0.5"/>
                                          </p:val>
                                        </p:tav>
                                        <p:tav tm="100000">
                                          <p:val>
                                            <p:strVal val="#ppt_x"/>
                                          </p:val>
                                        </p:tav>
                                      </p:tavLst>
                                    </p:anim>
                                    <p:anim calcmode="lin" valueType="num">
                                      <p:cBhvr>
                                        <p:cTn id="91" dur="1000" fill="hold"/>
                                        <p:tgtEl>
                                          <p:spTgt spid="52"/>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fltVal val="0"/>
                                          </p:val>
                                        </p:tav>
                                        <p:tav tm="100000">
                                          <p:val>
                                            <p:strVal val="#ppt_w"/>
                                          </p:val>
                                        </p:tav>
                                      </p:tavLst>
                                    </p:anim>
                                    <p:anim calcmode="lin" valueType="num">
                                      <p:cBhvr>
                                        <p:cTn id="95" dur="1000" fill="hold"/>
                                        <p:tgtEl>
                                          <p:spTgt spid="53"/>
                                        </p:tgtEl>
                                        <p:attrNameLst>
                                          <p:attrName>ppt_h</p:attrName>
                                        </p:attrNameLst>
                                      </p:cBhvr>
                                      <p:tavLst>
                                        <p:tav tm="0">
                                          <p:val>
                                            <p:fltVal val="0"/>
                                          </p:val>
                                        </p:tav>
                                        <p:tav tm="100000">
                                          <p:val>
                                            <p:strVal val="#ppt_h"/>
                                          </p:val>
                                        </p:tav>
                                      </p:tavLst>
                                    </p:anim>
                                    <p:anim calcmode="lin" valueType="num">
                                      <p:cBhvr>
                                        <p:cTn id="96" dur="1000" fill="hold"/>
                                        <p:tgtEl>
                                          <p:spTgt spid="53"/>
                                        </p:tgtEl>
                                        <p:attrNameLst>
                                          <p:attrName>ppt_x</p:attrName>
                                        </p:attrNameLst>
                                      </p:cBhvr>
                                      <p:tavLst>
                                        <p:tav tm="0">
                                          <p:val>
                                            <p:fltVal val="0.5"/>
                                          </p:val>
                                        </p:tav>
                                        <p:tav tm="100000">
                                          <p:val>
                                            <p:strVal val="#ppt_x"/>
                                          </p:val>
                                        </p:tav>
                                      </p:tavLst>
                                    </p:anim>
                                    <p:anim calcmode="lin" valueType="num">
                                      <p:cBhvr>
                                        <p:cTn id="97" dur="1000" fill="hold"/>
                                        <p:tgtEl>
                                          <p:spTgt spid="53"/>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nodeType="withEffect">
                                  <p:stCondLst>
                                    <p:cond delay="50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1000" fill="hold"/>
                                        <p:tgtEl>
                                          <p:spTgt spid="54"/>
                                        </p:tgtEl>
                                        <p:attrNameLst>
                                          <p:attrName>ppt_w</p:attrName>
                                        </p:attrNameLst>
                                      </p:cBhvr>
                                      <p:tavLst>
                                        <p:tav tm="0">
                                          <p:val>
                                            <p:fltVal val="0"/>
                                          </p:val>
                                        </p:tav>
                                        <p:tav tm="100000">
                                          <p:val>
                                            <p:strVal val="#ppt_w"/>
                                          </p:val>
                                        </p:tav>
                                      </p:tavLst>
                                    </p:anim>
                                    <p:anim calcmode="lin" valueType="num">
                                      <p:cBhvr>
                                        <p:cTn id="101" dur="1000" fill="hold"/>
                                        <p:tgtEl>
                                          <p:spTgt spid="54"/>
                                        </p:tgtEl>
                                        <p:attrNameLst>
                                          <p:attrName>ppt_h</p:attrName>
                                        </p:attrNameLst>
                                      </p:cBhvr>
                                      <p:tavLst>
                                        <p:tav tm="0">
                                          <p:val>
                                            <p:fltVal val="0"/>
                                          </p:val>
                                        </p:tav>
                                        <p:tav tm="100000">
                                          <p:val>
                                            <p:strVal val="#ppt_h"/>
                                          </p:val>
                                        </p:tav>
                                      </p:tavLst>
                                    </p:anim>
                                    <p:anim calcmode="lin" valueType="num">
                                      <p:cBhvr>
                                        <p:cTn id="102" dur="1000" fill="hold"/>
                                        <p:tgtEl>
                                          <p:spTgt spid="54"/>
                                        </p:tgtEl>
                                        <p:attrNameLst>
                                          <p:attrName>ppt_x</p:attrName>
                                        </p:attrNameLst>
                                      </p:cBhvr>
                                      <p:tavLst>
                                        <p:tav tm="0">
                                          <p:val>
                                            <p:fltVal val="0.5"/>
                                          </p:val>
                                        </p:tav>
                                        <p:tav tm="100000">
                                          <p:val>
                                            <p:strVal val="#ppt_x"/>
                                          </p:val>
                                        </p:tav>
                                      </p:tavLst>
                                    </p:anim>
                                    <p:anim calcmode="lin" valueType="num">
                                      <p:cBhvr>
                                        <p:cTn id="103" dur="1000" fill="hold"/>
                                        <p:tgtEl>
                                          <p:spTgt spid="54"/>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300034">
                                            <p:txEl>
                                              <p:pRg st="0" end="0"/>
                                            </p:txEl>
                                          </p:spTgt>
                                        </p:tgtEl>
                                        <p:attrNameLst>
                                          <p:attrName>style.visibility</p:attrName>
                                        </p:attrNameLst>
                                      </p:cBhvr>
                                      <p:to>
                                        <p:strVal val="visible"/>
                                      </p:to>
                                    </p:set>
                                    <p:animEffect transition="in" filter="barn(inVertical)">
                                      <p:cBhvr>
                                        <p:cTn id="108" dur="500"/>
                                        <p:tgtEl>
                                          <p:spTgt spid="300034">
                                            <p:txEl>
                                              <p:pRg st="0" end="0"/>
                                            </p:txEl>
                                          </p:spTgt>
                                        </p:tgtEl>
                                      </p:cBhvr>
                                    </p:animEffect>
                                  </p:childTnLst>
                                </p:cTn>
                              </p:par>
                              <p:par>
                                <p:cTn id="109" presetID="16" presetClass="entr" presetSubtype="21" fill="hold" nodeType="withEffect">
                                  <p:stCondLst>
                                    <p:cond delay="0"/>
                                  </p:stCondLst>
                                  <p:childTnLst>
                                    <p:set>
                                      <p:cBhvr>
                                        <p:cTn id="110" dur="1" fill="hold">
                                          <p:stCondLst>
                                            <p:cond delay="0"/>
                                          </p:stCondLst>
                                        </p:cTn>
                                        <p:tgtEl>
                                          <p:spTgt spid="300034">
                                            <p:txEl>
                                              <p:pRg st="1" end="1"/>
                                            </p:txEl>
                                          </p:spTgt>
                                        </p:tgtEl>
                                        <p:attrNameLst>
                                          <p:attrName>style.visibility</p:attrName>
                                        </p:attrNameLst>
                                      </p:cBhvr>
                                      <p:to>
                                        <p:strVal val="visible"/>
                                      </p:to>
                                    </p:set>
                                    <p:animEffect transition="in" filter="barn(inVertical)">
                                      <p:cBhvr>
                                        <p:cTn id="111" dur="500"/>
                                        <p:tgtEl>
                                          <p:spTgt spid="300034">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3">
                                            <p:txEl>
                                              <p:pRg st="0" end="0"/>
                                            </p:txEl>
                                          </p:spTgt>
                                        </p:tgtEl>
                                        <p:attrNameLst>
                                          <p:attrName>style.visibility</p:attrName>
                                        </p:attrNameLst>
                                      </p:cBhvr>
                                      <p:to>
                                        <p:strVal val="visible"/>
                                      </p:to>
                                    </p:set>
                                    <p:animEffect transition="in" filter="barn(inVertical)">
                                      <p:cBhvr>
                                        <p:cTn id="116" dur="500"/>
                                        <p:tgtEl>
                                          <p:spTgt spid="3">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5">
                                            <p:txEl>
                                              <p:pRg st="0" end="0"/>
                                            </p:txEl>
                                          </p:spTgt>
                                        </p:tgtEl>
                                        <p:attrNameLst>
                                          <p:attrName>style.visibility</p:attrName>
                                        </p:attrNameLst>
                                      </p:cBhvr>
                                      <p:to>
                                        <p:strVal val="visible"/>
                                      </p:to>
                                    </p:set>
                                    <p:animEffect transition="in" filter="barn(inVertical)">
                                      <p:cBhvr>
                                        <p:cTn id="121" dur="500"/>
                                        <p:tgtEl>
                                          <p:spTgt spid="5">
                                            <p:txEl>
                                              <p:pRg st="0" end="0"/>
                                            </p:txEl>
                                          </p:spTgt>
                                        </p:tgtEl>
                                      </p:cBhvr>
                                    </p:animEffect>
                                  </p:childTnLst>
                                </p:cTn>
                              </p:par>
                              <p:par>
                                <p:cTn id="122" presetID="16" presetClass="entr" presetSubtype="21" fill="hold" nodeType="withEffect">
                                  <p:stCondLst>
                                    <p:cond delay="0"/>
                                  </p:stCondLst>
                                  <p:childTnLst>
                                    <p:set>
                                      <p:cBhvr>
                                        <p:cTn id="123" dur="1" fill="hold">
                                          <p:stCondLst>
                                            <p:cond delay="0"/>
                                          </p:stCondLst>
                                        </p:cTn>
                                        <p:tgtEl>
                                          <p:spTgt spid="5">
                                            <p:txEl>
                                              <p:pRg st="1" end="1"/>
                                            </p:txEl>
                                          </p:spTgt>
                                        </p:tgtEl>
                                        <p:attrNameLst>
                                          <p:attrName>style.visibility</p:attrName>
                                        </p:attrNameLst>
                                      </p:cBhvr>
                                      <p:to>
                                        <p:strVal val="visible"/>
                                      </p:to>
                                    </p:set>
                                    <p:animEffect transition="in" filter="barn(inVertical)">
                                      <p:cBhvr>
                                        <p:cTn id="1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3" grpId="0" bldLvl="0" animBg="1"/>
      <p:bldP spid="46" grpId="0" bldLvl="0" animBg="1"/>
      <p:bldP spid="47" grpId="0" bldLvl="0" animBg="1"/>
      <p:bldP spid="49" grpId="0" bldLvl="0" animBg="1"/>
      <p:bldP spid="50" grpId="0" bldLvl="0" animBg="1"/>
      <p:bldP spid="52" grpId="0" bldLvl="0" animBg="1"/>
      <p:bldP spid="5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2"/>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760202"/>
            <a:ext cx="5255015" cy="1568450"/>
          </a:xfrm>
          <a:prstGeom prst="rect">
            <a:avLst/>
          </a:prstGeom>
          <a:noFill/>
        </p:spPr>
        <p:txBody>
          <a:bodyPr wrap="square" rtlCol="0">
            <a:spAutoFit/>
          </a:bodyPr>
          <a:lstStyle/>
          <a:p>
            <a:pPr algn="ctr" defTabSz="457200"/>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Xin </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chào</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và</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h</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ẹn</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gặp</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lại</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zh-CN" altLang="en-US"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49577" y="597156"/>
            <a:ext cx="5286576" cy="5604731"/>
            <a:chOff x="839417" y="578106"/>
            <a:chExt cx="5286576"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sp>
        <p:nvSpPr>
          <p:cNvPr id="2" name="Rectangles 1"/>
          <p:cNvSpPr/>
          <p:nvPr/>
        </p:nvSpPr>
        <p:spPr>
          <a:xfrm>
            <a:off x="1689100" y="1657985"/>
            <a:ext cx="2868930" cy="2553335"/>
          </a:xfrm>
          <a:prstGeom prst="rect">
            <a:avLst/>
          </a:prstGeom>
          <a:noFill/>
          <a:ln>
            <a:noFill/>
          </a:ln>
        </p:spPr>
        <p:txBody>
          <a:bodyPr wrap="none" rtlCol="0" anchor="t">
            <a:spAutoFit/>
          </a:bodyPr>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CẢM ƠN QUÝ </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THẦY CÔ</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VÀ CÁC EM </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ĐÃ CHÚ Ý </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LẮNG NGHE!</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425" y="716280"/>
            <a:ext cx="5048885" cy="5485765"/>
          </a:xfrm>
          <a:prstGeom prst="rect">
            <a:avLst/>
          </a:prstGeom>
        </p:spPr>
      </p:pic>
      <p:pic>
        <p:nvPicPr>
          <p:cNvPr id="6" name="Google Shape;125;p5"/>
          <p:cNvPicPr preferRelativeResize="0"/>
          <p:nvPr/>
        </p:nvPicPr>
        <p:blipFill rotWithShape="1">
          <a:blip r:embed="rId2"/>
          <a:srcRect/>
          <a:stretch>
            <a:fillRect/>
          </a:stretch>
        </p:blipFill>
        <p:spPr>
          <a:xfrm>
            <a:off x="6448425" y="367030"/>
            <a:ext cx="5207635" cy="6006465"/>
          </a:xfrm>
          <a:prstGeom prst="rect">
            <a:avLst/>
          </a:prstGeom>
          <a:noFill/>
          <a:ln>
            <a:noFill/>
          </a:ln>
        </p:spPr>
      </p:pic>
      <p:sp>
        <p:nvSpPr>
          <p:cNvPr id="12" name="文本框 15"/>
          <p:cNvSpPr txBox="1"/>
          <p:nvPr/>
        </p:nvSpPr>
        <p:spPr>
          <a:xfrm>
            <a:off x="1629410" y="2340610"/>
            <a:ext cx="3171825" cy="2122805"/>
          </a:xfrm>
          <a:prstGeom prst="rect">
            <a:avLst/>
          </a:prstGeom>
          <a:noFill/>
        </p:spPr>
        <p:txBody>
          <a:bodyPr wrap="square" rtlCol="0">
            <a:spAutoFit/>
          </a:bodyPr>
          <a:lstStyle/>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85825" y="713740"/>
            <a:ext cx="5286375" cy="5659755"/>
            <a:chOff x="839417" y="578106"/>
            <a:chExt cx="5286576"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93813" y="1429807"/>
              <a:ext cx="4149384" cy="4040543"/>
            </a:xfrm>
            <a:prstGeom prst="rect">
              <a:avLst/>
            </a:prstGeom>
          </p:spPr>
        </p:pic>
        <p:sp>
          <p:nvSpPr>
            <p:cNvPr id="10" name="Rectangle 9"/>
            <p:cNvSpPr>
              <a:spLocks noChangeArrowheads="1"/>
            </p:cNvSpPr>
            <p:nvPr/>
          </p:nvSpPr>
          <p:spPr bwMode="auto">
            <a:xfrm>
              <a:off x="1410628" y="1594131"/>
              <a:ext cx="331585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sp>
        <p:nvSpPr>
          <p:cNvPr id="2" name="Rectangles 1"/>
          <p:cNvSpPr/>
          <p:nvPr/>
        </p:nvSpPr>
        <p:spPr>
          <a:xfrm>
            <a:off x="7408545" y="3676015"/>
            <a:ext cx="2959100" cy="1568450"/>
          </a:xfrm>
          <a:prstGeom prst="rect">
            <a:avLst/>
          </a:prstGeom>
          <a:noFill/>
          <a:ln>
            <a:noFill/>
          </a:ln>
        </p:spPr>
        <p:txBody>
          <a:bodyPr wrap="square" rtlCol="0" anchor="t">
            <a:spAutoFit/>
          </a:bodyPr>
          <a:p>
            <a:pPr algn="ctr"/>
            <a:r>
              <a:rPr lang="en-US" altLang="zh-CN" sz="4800" b="1" i="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KHỞI ĐỘNG</a:t>
            </a:r>
            <a:endParaRPr lang="en-US" altLang="zh-CN" sz="4800" b="1" i="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4" name="Rectangles 3"/>
          <p:cNvSpPr/>
          <p:nvPr/>
        </p:nvSpPr>
        <p:spPr>
          <a:xfrm>
            <a:off x="1715770" y="2171065"/>
            <a:ext cx="3404870" cy="2122805"/>
          </a:xfrm>
          <a:prstGeom prst="rect">
            <a:avLst/>
          </a:prstGeom>
          <a:noFill/>
          <a:ln>
            <a:noFill/>
          </a:ln>
        </p:spPr>
        <p:txBody>
          <a:bodyPr wrap="square" rtlCol="0" anchor="t">
            <a:spAutoFit/>
          </a:bodyPr>
          <a:p>
            <a:pPr algn="ctr"/>
            <a:r>
              <a:rPr lang="en-US" altLang="zh-CN" sz="4400" b="1" i="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YÊU THƯƠNG CON NGƯỜI</a:t>
            </a:r>
            <a:endParaRPr lang="en-US" altLang="zh-CN" sz="4400" b="1" i="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1523845" y="600494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6563581" y="59539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1</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2</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a:spLocks noChangeArrowheads="1"/>
          </p:cNvSpPr>
          <p:nvPr/>
        </p:nvSpPr>
        <p:spPr bwMode="auto">
          <a:xfrm>
            <a:off x="96922" y="27015"/>
            <a:ext cx="11515997"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i="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 NHANH TAY, NHANH MẮT”</a:t>
            </a:r>
            <a:endParaRPr lang="en-US" altLang="en-US" sz="4400" b="1" i="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it-IT" sz="3200" b="1"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Quan sát hình ảnh và dự đoán câu ca dao, tục ngữ</a:t>
            </a:r>
            <a:endParaRPr lang="en-US" altLang="it-IT" sz="3200" b="1"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3" name="Shape 57"/>
          <p:cNvPicPr/>
          <p:nvPr/>
        </p:nvPicPr>
        <p:blipFill>
          <a:blip r:embed="rId2"/>
          <a:stretch>
            <a:fillRect/>
          </a:stretch>
        </p:blipFill>
        <p:spPr>
          <a:xfrm>
            <a:off x="1117600" y="2640965"/>
            <a:ext cx="10074275" cy="297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par>
                                <p:cTn id="31" presetID="2" presetClass="entr" presetSubtype="8" fill="hold" grpId="0" nodeType="withEffect">
                                  <p:stCondLst>
                                    <p:cond delay="1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p>
            <a:endParaRPr lang="en-US"/>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420" y="-101"/>
            <a:ext cx="12308839" cy="6858000"/>
          </a:xfrm>
          <a:prstGeom prst="rect">
            <a:avLst/>
          </a:prstGeom>
        </p:spPr>
      </p:pic>
      <p:sp>
        <p:nvSpPr>
          <p:cNvPr id="6" name="Rectangle 5"/>
          <p:cNvSpPr/>
          <p:nvPr/>
        </p:nvSpPr>
        <p:spPr>
          <a:xfrm>
            <a:off x="1523845" y="600494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6563581" y="59539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3</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4</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a:spLocks noChangeArrowheads="1"/>
          </p:cNvSpPr>
          <p:nvPr/>
        </p:nvSpPr>
        <p:spPr bwMode="auto">
          <a:xfrm>
            <a:off x="96922" y="27015"/>
            <a:ext cx="11515997"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i="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 NHANH TAY, NHANH MẮT”</a:t>
            </a:r>
            <a:endParaRPr lang="en-US" altLang="en-US" sz="4400" b="1" i="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it-IT" sz="3200" b="1"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Quan sát hình ảnh và dự đoán câu ca dao, tục ngữ</a:t>
            </a:r>
            <a:endParaRPr lang="en-US" altLang="it-IT" sz="3200" b="1"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p:cNvPicPr>
            <a:picLocks noChangeAspect="1"/>
          </p:cNvPicPr>
          <p:nvPr>
            <p:ph sz="half" idx="1"/>
          </p:nvPr>
        </p:nvPicPr>
        <p:blipFill>
          <a:blip r:embed="rId2"/>
          <a:stretch>
            <a:fillRect/>
          </a:stretch>
        </p:blipFill>
        <p:spPr>
          <a:xfrm>
            <a:off x="1370965" y="2645410"/>
            <a:ext cx="3529965" cy="3120390"/>
          </a:xfrm>
          <a:prstGeom prst="rect">
            <a:avLst/>
          </a:prstGeom>
        </p:spPr>
      </p:pic>
      <p:pic>
        <p:nvPicPr>
          <p:cNvPr id="10" name="Content Placeholder 9"/>
          <p:cNvPicPr>
            <a:picLocks noChangeAspect="1"/>
          </p:cNvPicPr>
          <p:nvPr>
            <p:ph sz="half" idx="2"/>
          </p:nvPr>
        </p:nvPicPr>
        <p:blipFill>
          <a:blip r:embed="rId3"/>
          <a:stretch>
            <a:fillRect/>
          </a:stretch>
        </p:blipFill>
        <p:spPr>
          <a:xfrm>
            <a:off x="6504940" y="2770505"/>
            <a:ext cx="4514850" cy="2921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par>
                                <p:cTn id="31" presetID="2" presetClass="entr" presetSubtype="8" fill="hold" grpId="0" nodeType="withEffect">
                                  <p:stCondLst>
                                    <p:cond delay="1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animBg="1"/>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997168" y="5195067"/>
            <a:ext cx="5014613" cy="9671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7" name="Rectangle 6"/>
          <p:cNvSpPr/>
          <p:nvPr/>
        </p:nvSpPr>
        <p:spPr>
          <a:xfrm>
            <a:off x="6693132" y="5312079"/>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8" name="Oval 7"/>
          <p:cNvSpPr/>
          <p:nvPr/>
        </p:nvSpPr>
        <p:spPr>
          <a:xfrm>
            <a:off x="2702913" y="1760310"/>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1</a:t>
            </a:r>
            <a:endParaRPr lang="en-US" sz="2400" b="1" kern="0" dirty="0">
              <a:solidFill>
                <a:prstClr val="white"/>
              </a:solidFill>
            </a:endParaRPr>
          </a:p>
        </p:txBody>
      </p:sp>
      <p:sp>
        <p:nvSpPr>
          <p:cNvPr id="9" name="Oval 8"/>
          <p:cNvSpPr/>
          <p:nvPr/>
        </p:nvSpPr>
        <p:spPr>
          <a:xfrm>
            <a:off x="6693010" y="1708914"/>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2</a:t>
            </a:r>
            <a:endParaRPr lang="en-US" sz="2400" b="1" kern="0" dirty="0">
              <a:solidFill>
                <a:prstClr val="white"/>
              </a:solidFill>
            </a:endParaRPr>
          </a:p>
        </p:txBody>
      </p:sp>
      <p:sp>
        <p:nvSpPr>
          <p:cNvPr id="12" name="TextBox 11"/>
          <p:cNvSpPr txBox="1">
            <a:spLocks noChangeArrowheads="1"/>
          </p:cNvSpPr>
          <p:nvPr/>
        </p:nvSpPr>
        <p:spPr bwMode="auto">
          <a:xfrm>
            <a:off x="396420" y="-189885"/>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a:t>
            </a:r>
            <a:endParaRPr lang="en-US" altLang="en-US" sz="4400" b="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3" name="Shape 57"/>
          <p:cNvPicPr/>
          <p:nvPr/>
        </p:nvPicPr>
        <p:blipFill>
          <a:blip r:embed="rId2"/>
          <a:stretch>
            <a:fillRect/>
          </a:stretch>
        </p:blipFill>
        <p:spPr>
          <a:xfrm>
            <a:off x="588645" y="2293620"/>
            <a:ext cx="10440670" cy="2901315"/>
          </a:xfrm>
          <a:prstGeom prst="rect">
            <a:avLst/>
          </a:prstGeom>
        </p:spPr>
      </p:pic>
      <p:sp>
        <p:nvSpPr>
          <p:cNvPr id="2" name="Rectangle 1"/>
          <p:cNvSpPr/>
          <p:nvPr/>
        </p:nvSpPr>
        <p:spPr>
          <a:xfrm>
            <a:off x="1015209" y="5324333"/>
            <a:ext cx="4995937" cy="706755"/>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1.              </a:t>
            </a:r>
            <a:r>
              <a:rPr lang="en-US" sz="2000" b="1" dirty="0" err="1">
                <a:solidFill>
                  <a:srgbClr val="000000"/>
                </a:solidFill>
                <a:latin typeface="Times New Roman" panose="02020603050405020304" pitchFamily="18" charset="0"/>
                <a:ea typeface="Times New Roman" panose="02020603050405020304" pitchFamily="18" charset="0"/>
              </a:rPr>
              <a:t>Bầu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thương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lấy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cùng</a:t>
            </a:r>
            <a:endParaRPr lang="en-US" sz="2000" b="1" dirty="0">
              <a:solidFill>
                <a:srgbClr val="000000"/>
              </a:solidFill>
              <a:latin typeface="Courier New" panose="02070309020205020404" pitchFamily="49" charset="0"/>
              <a:ea typeface="Courier New" panose="02070309020205020404" pitchFamily="49" charset="0"/>
            </a:endParaRPr>
          </a:p>
          <a:p>
            <a:r>
              <a:rPr lang="en-US" sz="2000" b="1" dirty="0" err="1">
                <a:solidFill>
                  <a:srgbClr val="000000"/>
                </a:solidFill>
                <a:latin typeface="Times New Roman" panose="02020603050405020304" pitchFamily="18" charset="0"/>
                <a:ea typeface="Times New Roman" panose="02020603050405020304" pitchFamily="18" charset="0"/>
              </a:rPr>
              <a:t>Tuy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rằng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giống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chung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rPr>
              <a:t> già</a:t>
            </a:r>
            <a:r>
              <a:rPr lang="en-US" sz="2000" b="1" dirty="0" err="1">
                <a:solidFill>
                  <a:srgbClr val="000000"/>
                </a:solidFill>
                <a:latin typeface="Times New Roman" panose="02020603050405020304" pitchFamily="18" charset="0"/>
                <a:ea typeface="Times New Roman" panose="02020603050405020304" pitchFamily="18" charset="0"/>
              </a:rPr>
              <a:t>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
        <p:nvSpPr>
          <p:cNvPr id="4" name="Rectangle 3"/>
          <p:cNvSpPr/>
          <p:nvPr/>
        </p:nvSpPr>
        <p:spPr>
          <a:xfrm>
            <a:off x="7302500" y="5435600"/>
            <a:ext cx="2944495" cy="398780"/>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2.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đùm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rách</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P spid="8" grpId="0" animBg="1"/>
      <p:bldP spid="9"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p>
            <a:endParaRPr lang="en-US"/>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420" y="-101"/>
            <a:ext cx="12308839" cy="6858000"/>
          </a:xfrm>
          <a:prstGeom prst="rect">
            <a:avLst/>
          </a:prstGeom>
        </p:spPr>
      </p:pic>
      <p:sp>
        <p:nvSpPr>
          <p:cNvPr id="6" name="Rectangle 5"/>
          <p:cNvSpPr/>
          <p:nvPr/>
        </p:nvSpPr>
        <p:spPr>
          <a:xfrm>
            <a:off x="1705455" y="600494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Chị ngã, em nâng</a:t>
            </a:r>
            <a:endPar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6563581" y="59539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Nhường cơm, sẻ áo</a:t>
            </a:r>
            <a:endParaRPr kumimoji="0" lang="en-US" sz="24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3</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4</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a:spLocks noChangeArrowheads="1"/>
          </p:cNvSpPr>
          <p:nvPr/>
        </p:nvSpPr>
        <p:spPr bwMode="auto">
          <a:xfrm>
            <a:off x="96922" y="27015"/>
            <a:ext cx="11515997"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i="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 NHANH TAY, NHANH MẮT”</a:t>
            </a:r>
            <a:endParaRPr lang="en-US" altLang="en-US" sz="4400" b="1" i="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it-IT" sz="3200" b="1"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Quan sát hình ảnh và dự đoán câu ca dao, tục ngữ:</a:t>
            </a:r>
            <a:endParaRPr lang="en-US" altLang="it-IT" sz="3200" b="1"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p:cNvPicPr>
            <a:picLocks noChangeAspect="1"/>
          </p:cNvPicPr>
          <p:nvPr>
            <p:ph sz="half" idx="1"/>
          </p:nvPr>
        </p:nvPicPr>
        <p:blipFill>
          <a:blip r:embed="rId2"/>
          <a:stretch>
            <a:fillRect/>
          </a:stretch>
        </p:blipFill>
        <p:spPr>
          <a:xfrm>
            <a:off x="1821180" y="2770505"/>
            <a:ext cx="3999230" cy="3120390"/>
          </a:xfrm>
          <a:prstGeom prst="rect">
            <a:avLst/>
          </a:prstGeom>
        </p:spPr>
      </p:pic>
      <p:pic>
        <p:nvPicPr>
          <p:cNvPr id="10" name="Content Placeholder 9"/>
          <p:cNvPicPr>
            <a:picLocks noChangeAspect="1"/>
          </p:cNvPicPr>
          <p:nvPr>
            <p:ph sz="half" idx="2"/>
          </p:nvPr>
        </p:nvPicPr>
        <p:blipFill>
          <a:blip r:embed="rId3"/>
          <a:stretch>
            <a:fillRect/>
          </a:stretch>
        </p:blipFill>
        <p:spPr>
          <a:xfrm>
            <a:off x="6504940" y="2770505"/>
            <a:ext cx="4514850" cy="2921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par>
                                <p:cTn id="31" presetID="2" presetClass="entr" presetSubtype="8" fill="hold" grpId="0" nodeType="withEffect">
                                  <p:stCondLst>
                                    <p:cond delay="1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2"/>
          <a:srcRect/>
          <a:stretch>
            <a:fillRect/>
          </a:stretch>
        </p:blipFill>
        <p:spPr>
          <a:xfrm>
            <a:off x="6374864" y="425542"/>
            <a:ext cx="5207535" cy="5948218"/>
          </a:xfrm>
          <a:prstGeom prst="rect">
            <a:avLst/>
          </a:prstGeom>
          <a:noFill/>
          <a:ln>
            <a:noFill/>
          </a:ln>
        </p:spPr>
      </p:pic>
      <p:grpSp>
        <p:nvGrpSpPr>
          <p:cNvPr id="3" name="Group 2"/>
          <p:cNvGrpSpPr/>
          <p:nvPr/>
        </p:nvGrpSpPr>
        <p:grpSpPr>
          <a:xfrm>
            <a:off x="839417" y="578106"/>
            <a:ext cx="5286576" cy="5604731"/>
            <a:chOff x="839417" y="578106"/>
            <a:chExt cx="5286576"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99528" y="1175031"/>
              <a:ext cx="3315855"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endParaRPr lang="en-US" altLang="en-US" sz="4400" b="1" dirty="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3600" b="1" i="1" dirty="0">
                  <a:solidFill>
                    <a:srgbClr val="FF0000"/>
                  </a:solidFill>
                  <a:latin typeface="#9Slide05 Fourth" panose="00000500000000000000" pitchFamily="2" charset="0"/>
                  <a:ea typeface="Helvetica Neue"/>
                  <a:cs typeface="Helvetica Neue"/>
                </a:rPr>
                <a:t>YÊU THƯƠNG CON NGƯỜ</a:t>
              </a:r>
              <a:r>
                <a:rPr lang="en-US" altLang="en-US" sz="4400" b="1" dirty="0">
                  <a:solidFill>
                    <a:srgbClr val="FF0000"/>
                  </a:solidFill>
                  <a:latin typeface="#9Slide05 Fourth" panose="00000500000000000000" pitchFamily="2" charset="0"/>
                  <a:ea typeface="Helvetica Neue"/>
                  <a:cs typeface="Helvetica Neue"/>
                </a:rPr>
                <a:t>I </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sp>
        <p:nvSpPr>
          <p:cNvPr id="2" name="Rectangles 1"/>
          <p:cNvSpPr/>
          <p:nvPr/>
        </p:nvSpPr>
        <p:spPr>
          <a:xfrm>
            <a:off x="7061835" y="3905885"/>
            <a:ext cx="3821430" cy="922020"/>
          </a:xfrm>
          <a:prstGeom prst="rect">
            <a:avLst/>
          </a:prstGeom>
          <a:noFill/>
          <a:ln>
            <a:noFill/>
          </a:ln>
        </p:spPr>
        <p:txBody>
          <a:bodyPr wrap="none" rtlCol="0" anchor="t">
            <a:spAutoFit/>
          </a:bodyPr>
          <a:p>
            <a:pPr algn="ctr"/>
            <a:r>
              <a:rPr lang="en-US" altLang="zh-CN" sz="54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KHÁM PHÁ</a:t>
            </a:r>
            <a:endParaRPr lang="en-US" altLang="zh-CN" sz="54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7484" y="25400"/>
            <a:ext cx="12308839" cy="6858000"/>
          </a:xfrm>
          <a:prstGeom prst="rect">
            <a:avLst/>
          </a:prstGeom>
        </p:spPr>
      </p:pic>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77" y="-110217"/>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565015" y="238125"/>
            <a:ext cx="36074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b="1" i="1" dirty="0">
                <a:solidFill>
                  <a:srgbClr val="0070C0"/>
                </a:solidFill>
                <a:latin typeface="Times New Roman" panose="02020603050405020304" pitchFamily="18" charset="0"/>
                <a:cs typeface="Times New Roman" panose="02020603050405020304" pitchFamily="18" charset="0"/>
              </a:rPr>
              <a:t>ĐỌC CÂU CHUYỆN</a:t>
            </a:r>
            <a:endParaRPr lang="en-US" altLang="en-US" b="1" i="1" dirty="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custDataLst>
              <p:tags r:id="rId3"/>
            </p:custDataLst>
          </p:nvPr>
        </p:nvSpPr>
        <p:spPr>
          <a:xfrm>
            <a:off x="845021" y="1032352"/>
            <a:ext cx="10805822" cy="2609850"/>
          </a:xfrm>
          <a:prstGeom prst="rect">
            <a:avLst/>
          </a:prstGeom>
          <a:solidFill>
            <a:schemeClr val="accent2"/>
          </a:solidFill>
        </p:spPr>
        <p:txBody>
          <a:bodyPr wrap="square">
            <a:spAutoFit/>
          </a:bodyPr>
          <a:lstStyle/>
          <a:p>
            <a:pPr algn="ctr">
              <a:spcAft>
                <a:spcPts val="700"/>
              </a:spcAft>
            </a:pPr>
            <a:r>
              <a:rPr lang="vi-VN" sz="32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9Slide04 Noto Serif Bold" panose="02020800060500020200" pitchFamily="18" charset="0"/>
                <a:cs typeface="Times New Roman" panose="02020603050405020304" pitchFamily="18" charset="0"/>
              </a:rPr>
              <a:t>Người bạn mới của lớp</a:t>
            </a:r>
            <a:endParaRPr lang="en-US" sz="32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9Slide04 Noto Serif Bold" panose="02020800060500020200" pitchFamily="18" charset="0"/>
              <a:cs typeface="Times New Roman" panose="02020603050405020304" pitchFamily="18" charset="0"/>
            </a:endParaRPr>
          </a:p>
          <a:p>
            <a:pPr algn="just">
              <a:spcAft>
                <a:spcPts val="700"/>
              </a:spcAft>
            </a:pPr>
            <a:r>
              <a:rPr lang="en-US" sz="24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Trà là một học sinh mới chuyển đến lớp 6A1. Trà bé nhỏ, có tật ở chân</a:t>
            </a:r>
            <a:r>
              <a:rPr lang="en-US" sz="2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nhà lại ở xa trường nên đi học rất khó khăn.</a:t>
            </a:r>
            <a:endParaRPr lang="en-US" sz="2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Một buổi sáng, mưa như trút, Trà đến lớp với bộ quần áo ướt sủng, tay chân run cầm cập và trễ hơn 15 phút. Ngay lập tức, cô giáo cùng các bạn đưa Trà xuống phòng y tế, sau đó, mượn quần áo để bạn thay cho đỡ lạnh. Cả lớp ai c</a:t>
            </a:r>
            <a:r>
              <a:rPr lang="en-US" sz="24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ũ</a:t>
            </a:r>
            <a:r>
              <a:rPr lang="vi-VN" sz="24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rPr>
              <a:t>ng thấy thương Trà.</a:t>
            </a:r>
            <a:endParaRPr lang="vi-VN" sz="2400" dirty="0">
              <a:solidFill>
                <a:schemeClr val="bg1"/>
              </a:solidFill>
              <a:latin typeface="Times New Roman" panose="02020603050405020304" pitchFamily="18" charset="0"/>
              <a:ea typeface="Courier New" panose="02070309020205020404" pitchFamily="49" charset="0"/>
              <a:cs typeface="Times New Roman" panose="02020603050405020304" pitchFamily="18" charset="0"/>
            </a:endParaRPr>
          </a:p>
        </p:txBody>
      </p:sp>
      <p:pic>
        <p:nvPicPr>
          <p:cNvPr id="7" name="Shape 59"/>
          <p:cNvPicPr/>
          <p:nvPr/>
        </p:nvPicPr>
        <p:blipFill>
          <a:blip r:embed="rId4"/>
          <a:stretch>
            <a:fillRect/>
          </a:stretch>
        </p:blipFill>
        <p:spPr>
          <a:xfrm>
            <a:off x="666339" y="3620345"/>
            <a:ext cx="3478612" cy="2840147"/>
          </a:xfrm>
          <a:prstGeom prst="rect">
            <a:avLst/>
          </a:prstGeom>
        </p:spPr>
      </p:pic>
      <p:sp>
        <p:nvSpPr>
          <p:cNvPr id="8" name="Rectangle 7"/>
          <p:cNvSpPr/>
          <p:nvPr/>
        </p:nvSpPr>
        <p:spPr>
          <a:xfrm>
            <a:off x="4311609" y="3594468"/>
            <a:ext cx="7339053" cy="3071495"/>
          </a:xfrm>
          <a:prstGeom prst="rect">
            <a:avLst/>
          </a:prstGeom>
          <a:solidFill>
            <a:schemeClr val="accent2">
              <a:lumMod val="20000"/>
              <a:lumOff val="80000"/>
            </a:schemeClr>
          </a:solidFill>
        </p:spPr>
        <p:txBody>
          <a:bodyPr wrap="square">
            <a:spAutoFit/>
          </a:bodyPr>
          <a:lstStyle/>
          <a:p>
            <a:pPr indent="190500" algn="just">
              <a:spcAft>
                <a:spcPts val="200"/>
              </a:spcAft>
            </a:pPr>
            <a:r>
              <a:rPr lang="vi-VN"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 giáo chủ nhiệm cùng với lớp trưởng sau khi thảo luận đã đưa ra </a:t>
            </a:r>
            <a:r>
              <a:rPr lang="en-US"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ý</a:t>
            </a:r>
            <a:r>
              <a:rPr lang="vi-VN"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kiến: Hằng ngày, những bạn đi học bằng xe đạp sẽ thay nhau đến đón Trà. Cả lớp đểu đồng tình hưởng ứng rất nhanh.</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p>
            <a:pPr indent="190500" algn="just">
              <a:spcAft>
                <a:spcPts val="4100"/>
              </a:spcAft>
            </a:pPr>
            <a:r>
              <a:rPr lang="vi-VN"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Cuối năm học, Trà xúc động nói: “Chính tình yêu thương của các bạn đã giúp mình có nghị lực vượt qua hoàn cảnh khó khăn. Cảm ơn tình yêu thương của các bạn thật nhiều.”</a:t>
            </a:r>
            <a:endParaRPr lang="en-US" sz="24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0" fill="hold"/>
                                        <p:tgtEl>
                                          <p:spTgt spid="7"/>
                                        </p:tgtEl>
                                        <p:attrNameLst>
                                          <p:attrName>ppt_x</p:attrName>
                                        </p:attrNameLst>
                                      </p:cBhvr>
                                      <p:tavLst>
                                        <p:tav tm="0">
                                          <p:val>
                                            <p:strVal val="#ppt_x"/>
                                          </p:val>
                                        </p:tav>
                                        <p:tav tm="100000">
                                          <p:val>
                                            <p:strVal val="#ppt_x"/>
                                          </p:val>
                                        </p:tav>
                                      </p:tavLst>
                                    </p:anim>
                                    <p:anim calcmode="lin" valueType="num">
                                      <p:cBhvr additive="base">
                                        <p:cTn id="25"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Lst>
  </p:timing>
</p:sld>
</file>

<file path=ppt/tags/tag1.xml><?xml version="1.0" encoding="utf-8"?>
<p:tagLst xmlns:p="http://schemas.openxmlformats.org/presentationml/2006/main">
  <p:tag name="GENSWF_SLIDE_TITLE" val="Tên bài"/>
  <p:tag name="ISPRING_SLIDE_INDENT_LEVEL" val="0"/>
  <p:tag name="ISPRING_PRESENTER_ID" val="{C2888B76-A251-4C62-904B-D2132BF9B8EA}"/>
  <p:tag name="ISPRING_CUSTOM_TIMING_USED" val="0"/>
</p:tagLst>
</file>

<file path=ppt/tags/tag2.xml><?xml version="1.0" encoding="utf-8"?>
<p:tagLst xmlns:p="http://schemas.openxmlformats.org/presentationml/2006/main">
  <p:tag name="KSO_WM_UNIT_DIAGRAM_MODELTYPE" val="dynamicNum"/>
  <p:tag name="KSO_WM_BEAUTIFY_FLAG" val="#wm#"/>
  <p:tag name="KSO_WM_UNIT_TYPE" val="ζ_h_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4852</Words>
  <Application>WPS Presentation</Application>
  <PresentationFormat>Widescreen</PresentationFormat>
  <Paragraphs>221</Paragraphs>
  <Slides>20</Slides>
  <Notes>5</Notes>
  <HiddenSlides>0</HiddenSlides>
  <MMClips>0</MMClips>
  <ScaleCrop>false</ScaleCrop>
  <HeadingPairs>
    <vt:vector size="6" baseType="variant">
      <vt:variant>
        <vt:lpstr>已用的字体</vt:lpstr>
      </vt:variant>
      <vt:variant>
        <vt:i4>33</vt:i4>
      </vt:variant>
      <vt:variant>
        <vt:lpstr>主题</vt:lpstr>
      </vt:variant>
      <vt:variant>
        <vt:i4>3</vt:i4>
      </vt:variant>
      <vt:variant>
        <vt:lpstr>幻灯片标题</vt:lpstr>
      </vt:variant>
      <vt:variant>
        <vt:i4>20</vt:i4>
      </vt:variant>
    </vt:vector>
  </HeadingPairs>
  <TitlesOfParts>
    <vt:vector size="56" baseType="lpstr">
      <vt:lpstr>Arial</vt:lpstr>
      <vt:lpstr>SimSun</vt:lpstr>
      <vt:lpstr>Wingdings</vt:lpstr>
      <vt:lpstr>Calibri</vt:lpstr>
      <vt:lpstr>Times New Roman</vt:lpstr>
      <vt:lpstr>.VnCentury Schoolbook</vt:lpstr>
      <vt:lpstr>Wingdings 3</vt:lpstr>
      <vt:lpstr>Trebuchet MS</vt:lpstr>
      <vt:lpstr>Trebuchet MS</vt:lpstr>
      <vt:lpstr>#9Slide03 Aturdida</vt:lpstr>
      <vt:lpstr>#9Slide03 Arima Madurai Black</vt:lpstr>
      <vt:lpstr>SVN-Wallington</vt:lpstr>
      <vt:lpstr>Segoe Print</vt:lpstr>
      <vt:lpstr>华康海报体W12</vt:lpstr>
      <vt:lpstr>Microsoft YaHei</vt:lpstr>
      <vt:lpstr>#9Slide05 Fourth</vt:lpstr>
      <vt:lpstr>SVN-Very Berry</vt:lpstr>
      <vt:lpstr>Calibri</vt:lpstr>
      <vt:lpstr>Courier New</vt:lpstr>
      <vt:lpstr>Helvetica Neue</vt:lpstr>
      <vt:lpstr>#9Slide04 Noto Serif Bold</vt:lpstr>
      <vt:lpstr>Cambria</vt:lpstr>
      <vt:lpstr>SVN-Vanilla Daisy Pro</vt:lpstr>
      <vt:lpstr>Times</vt:lpstr>
      <vt:lpstr>Arial Unicode MS</vt:lpstr>
      <vt:lpstr>Calibri Light</vt:lpstr>
      <vt:lpstr>Tahoma</vt:lpstr>
      <vt:lpstr>Arial Unicode MS</vt:lpstr>
      <vt:lpstr>#9Slide07 Marbelia Regular</vt:lpstr>
      <vt:lpstr>Segoe UI Symbol</vt:lpstr>
      <vt:lpstr>Verdana</vt:lpstr>
      <vt:lpstr>Wingdings</vt:lpstr>
      <vt:lpstr>Symbol</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LAPTOP ASUS</cp:lastModifiedBy>
  <cp:revision>117</cp:revision>
  <dcterms:created xsi:type="dcterms:W3CDTF">2021-06-28T15:32:00Z</dcterms:created>
  <dcterms:modified xsi:type="dcterms:W3CDTF">2022-09-06T09:25:01Z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